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7" r:id="rId2"/>
    <p:sldId id="260" r:id="rId3"/>
    <p:sldId id="300" r:id="rId4"/>
    <p:sldId id="287" r:id="rId5"/>
    <p:sldId id="292" r:id="rId6"/>
    <p:sldId id="301" r:id="rId7"/>
    <p:sldId id="288" r:id="rId8"/>
    <p:sldId id="304" r:id="rId9"/>
    <p:sldId id="305" r:id="rId10"/>
    <p:sldId id="309" r:id="rId11"/>
    <p:sldId id="308" r:id="rId12"/>
    <p:sldId id="306" r:id="rId13"/>
    <p:sldId id="310" r:id="rId14"/>
    <p:sldId id="307" r:id="rId15"/>
    <p:sldId id="302" r:id="rId16"/>
    <p:sldId id="289" r:id="rId17"/>
    <p:sldId id="312" r:id="rId18"/>
    <p:sldId id="311" r:id="rId19"/>
    <p:sldId id="314" r:id="rId20"/>
    <p:sldId id="313" r:id="rId21"/>
    <p:sldId id="315" r:id="rId22"/>
    <p:sldId id="316" r:id="rId23"/>
    <p:sldId id="303" r:id="rId24"/>
    <p:sldId id="269" r:id="rId25"/>
    <p:sldId id="318" r:id="rId26"/>
    <p:sldId id="319" r:id="rId27"/>
    <p:sldId id="317" r:id="rId28"/>
    <p:sldId id="259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3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90"/>
  </p:normalViewPr>
  <p:slideViewPr>
    <p:cSldViewPr>
      <p:cViewPr varScale="1">
        <p:scale>
          <a:sx n="99" d="100"/>
          <a:sy n="99" d="100"/>
        </p:scale>
        <p:origin x="146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2019. 12. 20.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370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69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985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200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453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735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5795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505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9947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1013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3946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97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0745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8664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0866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0845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2146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4408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0967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663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221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628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374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780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78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265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957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487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429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2019. 12. 20.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2019. 12. 20.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2019. 12. 20.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2019. 12. 20.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2019. 12. 20.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2019. 12. 20.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2019. 12. 20.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2019. 12. 20.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2019. 12. 20.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2019. 12. 20.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2019. 12. 20.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2019. 12. 20.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7704" y="2780928"/>
            <a:ext cx="5472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-150" dirty="0">
                <a:solidFill>
                  <a:schemeClr val="bg1"/>
                </a:solidFill>
              </a:rPr>
              <a:t> 궂은 날씨에는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47864" y="5157192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b="1" dirty="0">
                <a:solidFill>
                  <a:schemeClr val="bg1"/>
                </a:solidFill>
              </a:rPr>
              <a:t>HAPPY BEAN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3768" y="2276872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R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</a:rPr>
              <a:t>프로그래밍을 통한 세미 프로젝트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43808" y="5922421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2019.12.20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4598" y="3573016"/>
            <a:ext cx="6675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-15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35696" y="3523655"/>
            <a:ext cx="5472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-150" dirty="0">
                <a:solidFill>
                  <a:schemeClr val="bg1"/>
                </a:solidFill>
              </a:rPr>
              <a:t> 누가 백화점에 올까</a:t>
            </a:r>
            <a:r>
              <a:rPr lang="en-US" altLang="ko-KR" sz="4400" b="1" spc="-150" dirty="0">
                <a:solidFill>
                  <a:schemeClr val="bg1"/>
                </a:solidFill>
              </a:rPr>
              <a:t>?</a:t>
            </a:r>
            <a:endParaRPr lang="ko-KR" altLang="en-US" sz="4400" b="1" spc="-1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Happy Bean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기상 조건에 따른 백화점 유인효과 분석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404664" y="940760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496" y="101276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집계 구역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-1317936" y="7525564"/>
            <a:ext cx="4176464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-1188640" y="7649428"/>
            <a:ext cx="7791584" cy="17481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-1161461" y="7813596"/>
            <a:ext cx="85950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400" b="1" dirty="0"/>
              <a:t>기상변화에 따른 백화점 생활인구 분석을 통해 </a:t>
            </a:r>
            <a:endParaRPr lang="en-US" altLang="ko-KR" sz="1400" b="1" dirty="0"/>
          </a:p>
          <a:p>
            <a:pPr latinLnBrk="0"/>
            <a:endParaRPr lang="en-US" altLang="ko-KR" sz="1400" b="1" dirty="0"/>
          </a:p>
          <a:p>
            <a:pPr marL="342900" indent="-342900" latinLnBrk="0">
              <a:buAutoNum type="arabicPeriod"/>
            </a:pPr>
            <a:r>
              <a:rPr lang="ko-KR" altLang="en-US" sz="1400" b="1" dirty="0"/>
              <a:t>기상에 따라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어떠한 연령과 성별의 인구가 백화점에 위치하는지 알 수 있다</a:t>
            </a:r>
            <a:r>
              <a:rPr lang="en-US" altLang="ko-KR" sz="1400" b="1" dirty="0"/>
              <a:t>.</a:t>
            </a:r>
          </a:p>
          <a:p>
            <a:pPr marL="342900" indent="-342900" latinLnBrk="0">
              <a:buAutoNum type="arabicPeriod"/>
            </a:pPr>
            <a:endParaRPr lang="en-US" altLang="ko-KR" sz="1400" b="1" dirty="0"/>
          </a:p>
          <a:p>
            <a:pPr marL="342900" indent="-342900" latinLnBrk="0">
              <a:buAutoNum type="arabicPeriod"/>
            </a:pPr>
            <a:r>
              <a:rPr lang="ko-KR" altLang="en-US" sz="1400" b="1" dirty="0"/>
              <a:t>파생적으로</a:t>
            </a:r>
            <a:r>
              <a:rPr lang="en-US" altLang="ko-KR" sz="1400" b="1" dirty="0"/>
              <a:t>,  </a:t>
            </a:r>
            <a:r>
              <a:rPr lang="ko-KR" altLang="en-US" sz="1400" b="1" dirty="0"/>
              <a:t>기상에 따라 백화점이 주변상권 인구를 얼마나 흡수하는지 파악할 수 있다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     </a:t>
            </a:r>
            <a:endParaRPr lang="en-US" altLang="ko-KR" sz="1400" b="1" dirty="0"/>
          </a:p>
        </p:txBody>
      </p:sp>
      <p:sp>
        <p:nvSpPr>
          <p:cNvPr id="18" name="직사각형 17"/>
          <p:cNvSpPr/>
          <p:nvPr/>
        </p:nvSpPr>
        <p:spPr>
          <a:xfrm>
            <a:off x="524832" y="1784704"/>
            <a:ext cx="8151624" cy="4524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06503" y="1888788"/>
            <a:ext cx="7753930" cy="307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ko-KR" altLang="en-US" sz="2000" b="1" dirty="0"/>
              <a:t>서울시 소재 백화점 </a:t>
            </a:r>
            <a:r>
              <a:rPr lang="en-US" altLang="ko-KR" sz="2000" b="1" dirty="0"/>
              <a:t>3</a:t>
            </a:r>
            <a:r>
              <a:rPr lang="ko-KR" altLang="en-US" sz="2000" b="1" dirty="0"/>
              <a:t>사 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롯데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현대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신세계</a:t>
            </a:r>
            <a:r>
              <a:rPr lang="en-US" altLang="ko-KR" sz="2000" b="1" dirty="0"/>
              <a:t>)</a:t>
            </a:r>
            <a:r>
              <a:rPr lang="ko-KR" altLang="en-US" sz="2000" b="1" dirty="0"/>
              <a:t> 총 </a:t>
            </a:r>
            <a:r>
              <a:rPr lang="en-US" altLang="ko-KR" sz="2000" b="1" dirty="0"/>
              <a:t>25</a:t>
            </a:r>
            <a:r>
              <a:rPr lang="ko-KR" altLang="en-US" sz="2000" b="1" dirty="0"/>
              <a:t>개소</a:t>
            </a:r>
            <a:endParaRPr lang="en-US" altLang="ko-KR" sz="2000" b="1" dirty="0"/>
          </a:p>
          <a:p>
            <a:pPr latinLnBrk="0">
              <a:lnSpc>
                <a:spcPct val="200000"/>
              </a:lnSpc>
            </a:pPr>
            <a:endParaRPr lang="en-US" altLang="ko-KR" sz="2000" b="1" dirty="0"/>
          </a:p>
          <a:p>
            <a:pPr latinLnBrk="0">
              <a:lnSpc>
                <a:spcPct val="200000"/>
              </a:lnSpc>
            </a:pPr>
            <a:r>
              <a:rPr lang="en-US" altLang="ko-KR" sz="2000" b="1" dirty="0"/>
              <a:t>-</a:t>
            </a:r>
            <a:r>
              <a:rPr lang="ko-KR" altLang="en-US" sz="2000" b="1" dirty="0"/>
              <a:t>   </a:t>
            </a:r>
            <a:r>
              <a:rPr lang="en-US" altLang="ko-KR" sz="2000" b="1" dirty="0"/>
              <a:t>Google geocoding API,</a:t>
            </a:r>
            <a:r>
              <a:rPr lang="ko-KR" altLang="en-US" sz="2000" b="1" dirty="0"/>
              <a:t> 백화점 주소지 위도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경도 변환</a:t>
            </a:r>
            <a:endParaRPr lang="en-US" altLang="ko-KR" sz="2000" b="1" dirty="0"/>
          </a:p>
          <a:p>
            <a:pPr marL="342900" indent="-342900" latinLnBrk="0">
              <a:lnSpc>
                <a:spcPct val="200000"/>
              </a:lnSpc>
              <a:buFontTx/>
              <a:buChar char="-"/>
            </a:pPr>
            <a:r>
              <a:rPr lang="ko-KR" altLang="en-US" sz="2000" b="1" dirty="0" err="1"/>
              <a:t>유클리디안</a:t>
            </a:r>
            <a:r>
              <a:rPr lang="ko-KR" altLang="en-US" sz="2000" b="1" dirty="0"/>
              <a:t> 거리 기준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최근접</a:t>
            </a:r>
            <a:r>
              <a:rPr lang="ko-KR" altLang="en-US" sz="2000" b="1" dirty="0"/>
              <a:t> 집계 구역 식별</a:t>
            </a:r>
            <a:endParaRPr lang="en-US" altLang="ko-KR" sz="2000" b="1" dirty="0"/>
          </a:p>
          <a:p>
            <a:pPr marL="342900" indent="-342900" latinLnBrk="0">
              <a:lnSpc>
                <a:spcPct val="200000"/>
              </a:lnSpc>
              <a:buFontTx/>
              <a:buChar char="-"/>
            </a:pPr>
            <a:r>
              <a:rPr lang="ko-KR" altLang="en-US" sz="2000" b="1" dirty="0"/>
              <a:t>이후 육안으로 사후 검정 실시</a:t>
            </a:r>
            <a:endParaRPr lang="en-US" altLang="ko-KR" sz="2000" b="1" dirty="0"/>
          </a:p>
        </p:txBody>
      </p:sp>
      <p:sp>
        <p:nvSpPr>
          <p:cNvPr id="17" name="직사각형 3">
            <a:extLst>
              <a:ext uri="{FF2B5EF4-FFF2-40B4-BE49-F238E27FC236}">
                <a16:creationId xmlns:a16="http://schemas.microsoft.com/office/drawing/2014/main" id="{790E71E2-1727-0D47-B58A-A45B838274B6}"/>
              </a:ext>
            </a:extLst>
          </p:cNvPr>
          <p:cNvSpPr/>
          <p:nvPr/>
        </p:nvSpPr>
        <p:spPr>
          <a:xfrm>
            <a:off x="524832" y="179348"/>
            <a:ext cx="17429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pc="-150" dirty="0">
                <a:solidFill>
                  <a:schemeClr val="bg1"/>
                </a:solidFill>
              </a:rPr>
              <a:t>02.    MOETHOD</a:t>
            </a:r>
            <a:endParaRPr lang="ko-KR" altLang="en-US" sz="16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65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Happy Bean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기상 조건에 따른 백화점 유인효과 분석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404664" y="940760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496" y="101276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집계 구역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-1317936" y="7525564"/>
            <a:ext cx="4176464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-1188640" y="7649428"/>
            <a:ext cx="7791584" cy="17481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-1161461" y="7813596"/>
            <a:ext cx="85950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400" b="1" dirty="0"/>
              <a:t>기상변화에 따른 백화점 생활인구 분석을 통해 </a:t>
            </a:r>
            <a:endParaRPr lang="en-US" altLang="ko-KR" sz="1400" b="1" dirty="0"/>
          </a:p>
          <a:p>
            <a:pPr latinLnBrk="0"/>
            <a:endParaRPr lang="en-US" altLang="ko-KR" sz="1400" b="1" dirty="0"/>
          </a:p>
          <a:p>
            <a:pPr marL="342900" indent="-342900" latinLnBrk="0">
              <a:buAutoNum type="arabicPeriod"/>
            </a:pPr>
            <a:r>
              <a:rPr lang="ko-KR" altLang="en-US" sz="1400" b="1" dirty="0"/>
              <a:t>기상에 따라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어떠한 연령과 성별의 인구가 백화점에 위치하는지 알 수 있다</a:t>
            </a:r>
            <a:r>
              <a:rPr lang="en-US" altLang="ko-KR" sz="1400" b="1" dirty="0"/>
              <a:t>.</a:t>
            </a:r>
          </a:p>
          <a:p>
            <a:pPr marL="342900" indent="-342900" latinLnBrk="0">
              <a:buAutoNum type="arabicPeriod"/>
            </a:pPr>
            <a:endParaRPr lang="en-US" altLang="ko-KR" sz="1400" b="1" dirty="0"/>
          </a:p>
          <a:p>
            <a:pPr marL="342900" indent="-342900" latinLnBrk="0">
              <a:buAutoNum type="arabicPeriod"/>
            </a:pPr>
            <a:r>
              <a:rPr lang="ko-KR" altLang="en-US" sz="1400" b="1" dirty="0"/>
              <a:t>파생적으로</a:t>
            </a:r>
            <a:r>
              <a:rPr lang="en-US" altLang="ko-KR" sz="1400" b="1" dirty="0"/>
              <a:t>,  </a:t>
            </a:r>
            <a:r>
              <a:rPr lang="ko-KR" altLang="en-US" sz="1400" b="1" dirty="0"/>
              <a:t>기상에 따라 백화점이 주변상권 인구를 얼마나 흡수하는지 파악할 수 있다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     </a:t>
            </a:r>
            <a:endParaRPr lang="en-US" altLang="ko-KR" sz="1400" b="1" dirty="0"/>
          </a:p>
        </p:txBody>
      </p:sp>
      <p:sp>
        <p:nvSpPr>
          <p:cNvPr id="18" name="직사각형 17"/>
          <p:cNvSpPr/>
          <p:nvPr/>
        </p:nvSpPr>
        <p:spPr>
          <a:xfrm>
            <a:off x="524832" y="1784704"/>
            <a:ext cx="8151624" cy="4524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06503" y="1888788"/>
            <a:ext cx="7753930" cy="368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ko-KR" altLang="en-US" sz="2000" b="1" dirty="0"/>
              <a:t>서울시 소재 백화점 </a:t>
            </a:r>
            <a:r>
              <a:rPr lang="en-US" altLang="ko-KR" sz="2000" b="1" dirty="0"/>
              <a:t>3</a:t>
            </a:r>
            <a:r>
              <a:rPr lang="ko-KR" altLang="en-US" sz="2000" b="1" dirty="0"/>
              <a:t>사 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롯데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현대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신세계</a:t>
            </a:r>
            <a:r>
              <a:rPr lang="en-US" altLang="ko-KR" sz="2000" b="1" dirty="0"/>
              <a:t>)</a:t>
            </a:r>
            <a:r>
              <a:rPr lang="ko-KR" altLang="en-US" sz="2000" b="1" dirty="0"/>
              <a:t> 총 </a:t>
            </a:r>
            <a:r>
              <a:rPr lang="en-US" altLang="ko-KR" sz="2000" b="1" dirty="0"/>
              <a:t>25</a:t>
            </a:r>
            <a:r>
              <a:rPr lang="ko-KR" altLang="en-US" sz="2000" b="1" dirty="0"/>
              <a:t>개소</a:t>
            </a:r>
            <a:endParaRPr lang="en-US" altLang="ko-KR" sz="2000" b="1" dirty="0"/>
          </a:p>
          <a:p>
            <a:pPr latinLnBrk="0">
              <a:lnSpc>
                <a:spcPct val="200000"/>
              </a:lnSpc>
            </a:pPr>
            <a:endParaRPr lang="en-US" altLang="ko-KR" sz="2000" b="1" dirty="0"/>
          </a:p>
          <a:p>
            <a:pPr latinLnBrk="0">
              <a:lnSpc>
                <a:spcPct val="200000"/>
              </a:lnSpc>
            </a:pPr>
            <a:r>
              <a:rPr lang="en-US" altLang="ko-KR" sz="2000" b="1" dirty="0"/>
              <a:t>-</a:t>
            </a:r>
            <a:r>
              <a:rPr lang="ko-KR" altLang="en-US" sz="2000" b="1" dirty="0"/>
              <a:t> 공항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기차역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버스터미널 등에 위치한 백화점 제외</a:t>
            </a:r>
            <a:endParaRPr lang="en-US" altLang="ko-KR" sz="2000" b="1" dirty="0"/>
          </a:p>
          <a:p>
            <a:pPr latinLnBrk="0">
              <a:lnSpc>
                <a:spcPct val="200000"/>
              </a:lnSpc>
            </a:pPr>
            <a:r>
              <a:rPr lang="en-US" altLang="ko-KR" sz="2000" b="1" dirty="0"/>
              <a:t>-</a:t>
            </a:r>
            <a:r>
              <a:rPr lang="ko-KR" altLang="en-US" sz="2000" b="1" dirty="0"/>
              <a:t> 동일 집계 구역 내 위치한 백화점은 하나로 계산</a:t>
            </a:r>
            <a:endParaRPr lang="en-US" altLang="ko-KR" sz="2000" b="1" dirty="0"/>
          </a:p>
          <a:p>
            <a:pPr latinLnBrk="0">
              <a:lnSpc>
                <a:spcPct val="200000"/>
              </a:lnSpc>
            </a:pPr>
            <a:endParaRPr lang="en-US" altLang="ko-KR" sz="2000" b="1" dirty="0"/>
          </a:p>
          <a:p>
            <a:pPr latinLnBrk="0">
              <a:lnSpc>
                <a:spcPct val="200000"/>
              </a:lnSpc>
            </a:pPr>
            <a:r>
              <a:rPr lang="ko-KR" altLang="en-US" sz="2000" b="1" dirty="0"/>
              <a:t>최종 </a:t>
            </a:r>
            <a:r>
              <a:rPr lang="en-US" altLang="ko-KR" sz="2000" b="1" dirty="0"/>
              <a:t>16</a:t>
            </a:r>
            <a:r>
              <a:rPr lang="ko-KR" altLang="en-US" sz="2000" b="1" dirty="0"/>
              <a:t>개 집계 구역 식별 </a:t>
            </a:r>
            <a:endParaRPr lang="en-US" altLang="ko-KR" sz="2000" b="1" dirty="0"/>
          </a:p>
        </p:txBody>
      </p:sp>
      <p:sp>
        <p:nvSpPr>
          <p:cNvPr id="17" name="직사각형 3">
            <a:extLst>
              <a:ext uri="{FF2B5EF4-FFF2-40B4-BE49-F238E27FC236}">
                <a16:creationId xmlns:a16="http://schemas.microsoft.com/office/drawing/2014/main" id="{790E71E2-1727-0D47-B58A-A45B838274B6}"/>
              </a:ext>
            </a:extLst>
          </p:cNvPr>
          <p:cNvSpPr/>
          <p:nvPr/>
        </p:nvSpPr>
        <p:spPr>
          <a:xfrm>
            <a:off x="524832" y="179348"/>
            <a:ext cx="17429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pc="-150" dirty="0">
                <a:solidFill>
                  <a:schemeClr val="bg1"/>
                </a:solidFill>
              </a:rPr>
              <a:t>02.    MOETHOD</a:t>
            </a:r>
            <a:endParaRPr lang="ko-KR" altLang="en-US" sz="16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81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Happy Bean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기상 조건에 따른 백화점 유인효과 분석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404664" y="940760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496" y="101276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생활 인구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-1317936" y="7525564"/>
            <a:ext cx="4176464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-1188640" y="7649428"/>
            <a:ext cx="7791584" cy="17481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-1161461" y="7813596"/>
            <a:ext cx="85950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400" b="1" dirty="0"/>
              <a:t>기상변화에 따른 백화점 생활인구 분석을 통해 </a:t>
            </a:r>
            <a:endParaRPr lang="en-US" altLang="ko-KR" sz="1400" b="1" dirty="0"/>
          </a:p>
          <a:p>
            <a:pPr latinLnBrk="0"/>
            <a:endParaRPr lang="en-US" altLang="ko-KR" sz="1400" b="1" dirty="0"/>
          </a:p>
          <a:p>
            <a:pPr marL="342900" indent="-342900" latinLnBrk="0">
              <a:buAutoNum type="arabicPeriod"/>
            </a:pPr>
            <a:r>
              <a:rPr lang="ko-KR" altLang="en-US" sz="1400" b="1" dirty="0"/>
              <a:t>기상에 따라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어떠한 연령과 성별의 인구가 백화점에 위치하는지 알 수 있다</a:t>
            </a:r>
            <a:r>
              <a:rPr lang="en-US" altLang="ko-KR" sz="1400" b="1" dirty="0"/>
              <a:t>.</a:t>
            </a:r>
          </a:p>
          <a:p>
            <a:pPr marL="342900" indent="-342900" latinLnBrk="0">
              <a:buAutoNum type="arabicPeriod"/>
            </a:pPr>
            <a:endParaRPr lang="en-US" altLang="ko-KR" sz="1400" b="1" dirty="0"/>
          </a:p>
          <a:p>
            <a:pPr marL="342900" indent="-342900" latinLnBrk="0">
              <a:buAutoNum type="arabicPeriod"/>
            </a:pPr>
            <a:r>
              <a:rPr lang="ko-KR" altLang="en-US" sz="1400" b="1" dirty="0"/>
              <a:t>파생적으로</a:t>
            </a:r>
            <a:r>
              <a:rPr lang="en-US" altLang="ko-KR" sz="1400" b="1" dirty="0"/>
              <a:t>,  </a:t>
            </a:r>
            <a:r>
              <a:rPr lang="ko-KR" altLang="en-US" sz="1400" b="1" dirty="0"/>
              <a:t>기상에 따라 백화점이 주변상권 인구를 얼마나 흡수하는지 파악할 수 있다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     </a:t>
            </a:r>
            <a:endParaRPr lang="en-US" altLang="ko-KR" sz="1400" b="1" dirty="0"/>
          </a:p>
        </p:txBody>
      </p:sp>
      <p:sp>
        <p:nvSpPr>
          <p:cNvPr id="18" name="직사각형 17"/>
          <p:cNvSpPr/>
          <p:nvPr/>
        </p:nvSpPr>
        <p:spPr>
          <a:xfrm>
            <a:off x="524832" y="1784704"/>
            <a:ext cx="8151624" cy="4524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06503" y="1888788"/>
            <a:ext cx="7753930" cy="4303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en-US" altLang="ko-KR" sz="2000" b="1" dirty="0"/>
              <a:t>KT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LTE</a:t>
            </a:r>
            <a:r>
              <a:rPr lang="ko-KR" altLang="en-US" sz="2000" b="1" dirty="0"/>
              <a:t> 통신 가입자 기반의 서울 생활 인구 </a:t>
            </a:r>
            <a:r>
              <a:rPr lang="en-US" altLang="ko-KR" sz="2000" b="1" dirty="0"/>
              <a:t>‘</a:t>
            </a:r>
            <a:r>
              <a:rPr lang="ko-KR" altLang="en-US" sz="2000" b="1" dirty="0"/>
              <a:t>추정</a:t>
            </a:r>
            <a:r>
              <a:rPr lang="en-US" altLang="ko-KR" sz="2000" b="1" dirty="0"/>
              <a:t>’</a:t>
            </a:r>
            <a:r>
              <a:rPr lang="ko-KR" altLang="en-US" sz="2000" b="1" dirty="0"/>
              <a:t> 데이터</a:t>
            </a:r>
            <a:endParaRPr lang="en-US" altLang="ko-KR" sz="2000" b="1" dirty="0"/>
          </a:p>
          <a:p>
            <a:pPr latinLnBrk="0">
              <a:lnSpc>
                <a:spcPct val="200000"/>
              </a:lnSpc>
            </a:pPr>
            <a:endParaRPr lang="en-US" altLang="ko-KR" sz="2000" b="1" dirty="0"/>
          </a:p>
          <a:p>
            <a:pPr latinLnBrk="0">
              <a:lnSpc>
                <a:spcPct val="200000"/>
              </a:lnSpc>
            </a:pPr>
            <a:r>
              <a:rPr lang="ko-KR" altLang="en-US" sz="2000" b="1" dirty="0" err="1"/>
              <a:t>제공단위</a:t>
            </a:r>
            <a:r>
              <a:rPr lang="en-US" altLang="ko-KR" sz="2000" b="1" dirty="0"/>
              <a:t>: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pPr latinLnBrk="0">
              <a:lnSpc>
                <a:spcPct val="200000"/>
              </a:lnSpc>
            </a:pPr>
            <a:r>
              <a:rPr lang="ko-KR" altLang="en-US" sz="2000" b="1" dirty="0"/>
              <a:t>일</a:t>
            </a:r>
            <a:r>
              <a:rPr lang="en-US" altLang="ko-KR" sz="2000" b="1" dirty="0"/>
              <a:t>(2017.01.01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~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2019.11.30)</a:t>
            </a:r>
            <a:r>
              <a:rPr lang="ko-KR" altLang="en-US" sz="2000" b="1" dirty="0"/>
              <a:t> * 시각</a:t>
            </a:r>
            <a:r>
              <a:rPr lang="en-US" altLang="ko-KR" sz="2000" b="1" dirty="0"/>
              <a:t>(24)</a:t>
            </a:r>
            <a:r>
              <a:rPr lang="ko-KR" altLang="en-US" sz="2000" b="1" dirty="0"/>
              <a:t> * </a:t>
            </a:r>
            <a:r>
              <a:rPr lang="ko-KR" altLang="en-US" sz="2000" b="1" dirty="0" err="1"/>
              <a:t>집계구역</a:t>
            </a:r>
            <a:r>
              <a:rPr lang="en-US" altLang="ko-KR" sz="2000" b="1" dirty="0"/>
              <a:t>(19,153)</a:t>
            </a:r>
          </a:p>
          <a:p>
            <a:pPr latinLnBrk="0">
              <a:lnSpc>
                <a:spcPct val="200000"/>
              </a:lnSpc>
            </a:pPr>
            <a:r>
              <a:rPr lang="ko-KR" altLang="en-US" sz="2000" b="1" dirty="0" err="1"/>
              <a:t>제공속성</a:t>
            </a:r>
            <a:endParaRPr lang="en-US" altLang="ko-KR" sz="2000" b="1" dirty="0"/>
          </a:p>
          <a:p>
            <a:pPr latinLnBrk="0">
              <a:lnSpc>
                <a:spcPct val="200000"/>
              </a:lnSpc>
            </a:pPr>
            <a:r>
              <a:rPr lang="ko-KR" altLang="en-US" sz="2000" b="1" dirty="0"/>
              <a:t>성</a:t>
            </a:r>
            <a:r>
              <a:rPr lang="en-US" altLang="ko-KR" sz="2000" b="1" dirty="0"/>
              <a:t>(2)</a:t>
            </a:r>
            <a:r>
              <a:rPr lang="ko-KR" altLang="en-US" sz="2000" b="1" dirty="0"/>
              <a:t> * 연령</a:t>
            </a:r>
            <a:r>
              <a:rPr lang="en-US" altLang="ko-KR" sz="2000" b="1" dirty="0"/>
              <a:t>(10</a:t>
            </a:r>
            <a:r>
              <a:rPr lang="ko-KR" altLang="en-US" sz="2000" b="1" dirty="0"/>
              <a:t>세 미만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10~79</a:t>
            </a:r>
            <a:r>
              <a:rPr lang="ko-KR" altLang="en-US" sz="2000" b="1" dirty="0"/>
              <a:t>세 </a:t>
            </a:r>
            <a:r>
              <a:rPr lang="en-US" altLang="ko-KR" sz="2000" b="1" dirty="0"/>
              <a:t>(5</a:t>
            </a:r>
            <a:r>
              <a:rPr lang="ko-KR" altLang="en-US" sz="2000" b="1" dirty="0"/>
              <a:t>세 단위</a:t>
            </a:r>
            <a:r>
              <a:rPr lang="en-US" altLang="ko-KR" sz="2000" b="1" dirty="0"/>
              <a:t>),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80</a:t>
            </a:r>
            <a:r>
              <a:rPr lang="ko-KR" altLang="en-US" sz="2000" b="1" dirty="0"/>
              <a:t>세 이상</a:t>
            </a:r>
            <a:r>
              <a:rPr lang="en-US" altLang="ko-KR" sz="2000" b="1" dirty="0"/>
              <a:t>)</a:t>
            </a:r>
            <a:endParaRPr lang="en-US" altLang="ko-KR" sz="2000" dirty="0"/>
          </a:p>
          <a:p>
            <a:pPr latinLnBrk="0">
              <a:lnSpc>
                <a:spcPct val="200000"/>
              </a:lnSpc>
            </a:pPr>
            <a:endParaRPr lang="en-US" altLang="ko-KR" sz="2000" b="1" dirty="0"/>
          </a:p>
        </p:txBody>
      </p:sp>
      <p:sp>
        <p:nvSpPr>
          <p:cNvPr id="17" name="직사각형 3">
            <a:extLst>
              <a:ext uri="{FF2B5EF4-FFF2-40B4-BE49-F238E27FC236}">
                <a16:creationId xmlns:a16="http://schemas.microsoft.com/office/drawing/2014/main" id="{11CDBBDB-D2C5-F94D-A8CA-4A78A8B9FC1F}"/>
              </a:ext>
            </a:extLst>
          </p:cNvPr>
          <p:cNvSpPr/>
          <p:nvPr/>
        </p:nvSpPr>
        <p:spPr>
          <a:xfrm>
            <a:off x="524832" y="179348"/>
            <a:ext cx="17429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pc="-150" dirty="0">
                <a:solidFill>
                  <a:schemeClr val="bg1"/>
                </a:solidFill>
              </a:rPr>
              <a:t>02.    MOETHOD</a:t>
            </a:r>
            <a:endParaRPr lang="ko-KR" altLang="en-US" sz="16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990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Happy Bean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기상 조건에 따른 백화점 유인효과 분석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404664" y="940760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496" y="101276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생활 인구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-1317936" y="7525564"/>
            <a:ext cx="4176464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-1188640" y="7649428"/>
            <a:ext cx="7791584" cy="17481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-1161461" y="7813596"/>
            <a:ext cx="85950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400" b="1" dirty="0"/>
              <a:t>기상변화에 따른 백화점 생활인구 분석을 통해 </a:t>
            </a:r>
            <a:endParaRPr lang="en-US" altLang="ko-KR" sz="1400" b="1" dirty="0"/>
          </a:p>
          <a:p>
            <a:pPr latinLnBrk="0"/>
            <a:endParaRPr lang="en-US" altLang="ko-KR" sz="1400" b="1" dirty="0"/>
          </a:p>
          <a:p>
            <a:pPr marL="342900" indent="-342900" latinLnBrk="0">
              <a:buAutoNum type="arabicPeriod"/>
            </a:pPr>
            <a:r>
              <a:rPr lang="ko-KR" altLang="en-US" sz="1400" b="1" dirty="0"/>
              <a:t>기상에 따라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어떠한 연령과 성별의 인구가 백화점에 위치하는지 알 수 있다</a:t>
            </a:r>
            <a:r>
              <a:rPr lang="en-US" altLang="ko-KR" sz="1400" b="1" dirty="0"/>
              <a:t>.</a:t>
            </a:r>
          </a:p>
          <a:p>
            <a:pPr marL="342900" indent="-342900" latinLnBrk="0">
              <a:buAutoNum type="arabicPeriod"/>
            </a:pPr>
            <a:endParaRPr lang="en-US" altLang="ko-KR" sz="1400" b="1" dirty="0"/>
          </a:p>
          <a:p>
            <a:pPr marL="342900" indent="-342900" latinLnBrk="0">
              <a:buAutoNum type="arabicPeriod"/>
            </a:pPr>
            <a:r>
              <a:rPr lang="ko-KR" altLang="en-US" sz="1400" b="1" dirty="0"/>
              <a:t>파생적으로</a:t>
            </a:r>
            <a:r>
              <a:rPr lang="en-US" altLang="ko-KR" sz="1400" b="1" dirty="0"/>
              <a:t>,  </a:t>
            </a:r>
            <a:r>
              <a:rPr lang="ko-KR" altLang="en-US" sz="1400" b="1" dirty="0"/>
              <a:t>기상에 따라 백화점이 주변상권 인구를 얼마나 흡수하는지 파악할 수 있다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     </a:t>
            </a:r>
            <a:endParaRPr lang="en-US" altLang="ko-KR" sz="1400" b="1" dirty="0"/>
          </a:p>
        </p:txBody>
      </p:sp>
      <p:sp>
        <p:nvSpPr>
          <p:cNvPr id="18" name="직사각형 17"/>
          <p:cNvSpPr/>
          <p:nvPr/>
        </p:nvSpPr>
        <p:spPr>
          <a:xfrm>
            <a:off x="524832" y="1784704"/>
            <a:ext cx="8151624" cy="4524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06503" y="1888788"/>
            <a:ext cx="7753930" cy="2395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en-US" altLang="ko-KR" sz="2000" b="1" dirty="0"/>
              <a:t>KT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LTE</a:t>
            </a:r>
            <a:r>
              <a:rPr lang="ko-KR" altLang="en-US" sz="2000" b="1" dirty="0"/>
              <a:t> 통신 가입자 기반의 서울 생활 인구 </a:t>
            </a:r>
            <a:r>
              <a:rPr lang="en-US" altLang="ko-KR" sz="2000" b="1" dirty="0"/>
              <a:t>‘</a:t>
            </a:r>
            <a:r>
              <a:rPr lang="ko-KR" altLang="en-US" sz="2000" b="1" dirty="0"/>
              <a:t>추정</a:t>
            </a:r>
            <a:r>
              <a:rPr lang="en-US" altLang="ko-KR" sz="2000" b="1" dirty="0"/>
              <a:t>’</a:t>
            </a:r>
            <a:r>
              <a:rPr lang="ko-KR" altLang="en-US" sz="2000" b="1" dirty="0"/>
              <a:t> 데이터</a:t>
            </a:r>
            <a:endParaRPr lang="en-US" altLang="ko-KR" sz="2000" b="1" dirty="0"/>
          </a:p>
          <a:p>
            <a:pPr latinLnBrk="0">
              <a:lnSpc>
                <a:spcPct val="200000"/>
              </a:lnSpc>
            </a:pPr>
            <a:endParaRPr lang="en-US" altLang="ko-KR" sz="2000" b="1" dirty="0"/>
          </a:p>
          <a:p>
            <a:r>
              <a:rPr lang="ko-KR" altLang="en-US" dirty="0" err="1"/>
              <a:t>제공단위</a:t>
            </a:r>
            <a:r>
              <a:rPr lang="en-US" dirty="0"/>
              <a:t>: </a:t>
            </a:r>
            <a:r>
              <a:rPr lang="ko-KR" altLang="en-US" dirty="0"/>
              <a:t>일</a:t>
            </a:r>
            <a:r>
              <a:rPr lang="en-US" dirty="0"/>
              <a:t>*</a:t>
            </a:r>
            <a:r>
              <a:rPr lang="ko-KR" altLang="en-US" dirty="0"/>
              <a:t>시각</a:t>
            </a:r>
            <a:r>
              <a:rPr lang="en-US" dirty="0"/>
              <a:t>(24)*</a:t>
            </a:r>
            <a:r>
              <a:rPr lang="ko-KR" altLang="en-US" dirty="0" err="1"/>
              <a:t>집계구</a:t>
            </a:r>
            <a:r>
              <a:rPr lang="en-US" dirty="0"/>
              <a:t>(19,153)</a:t>
            </a:r>
          </a:p>
          <a:p>
            <a:r>
              <a:rPr lang="ko-KR" altLang="en-US" dirty="0" err="1"/>
              <a:t>제공속성</a:t>
            </a:r>
            <a:r>
              <a:rPr lang="en-US" dirty="0"/>
              <a:t>: </a:t>
            </a:r>
            <a:r>
              <a:rPr lang="ko-KR" altLang="en-US" dirty="0"/>
              <a:t>성</a:t>
            </a:r>
            <a:r>
              <a:rPr lang="en-US" dirty="0"/>
              <a:t>(2)*</a:t>
            </a:r>
            <a:r>
              <a:rPr lang="ko-KR" altLang="en-US" dirty="0"/>
              <a:t>연령</a:t>
            </a:r>
            <a:r>
              <a:rPr lang="en-US" dirty="0"/>
              <a:t>(10</a:t>
            </a:r>
            <a:r>
              <a:rPr lang="ko-KR" altLang="en-US" dirty="0"/>
              <a:t>세미만</a:t>
            </a:r>
            <a:r>
              <a:rPr lang="en-US" dirty="0"/>
              <a:t>, 10~79</a:t>
            </a:r>
            <a:r>
              <a:rPr lang="ko-KR" altLang="en-US" dirty="0"/>
              <a:t>세</a:t>
            </a:r>
            <a:r>
              <a:rPr lang="en-US" dirty="0"/>
              <a:t>, 80</a:t>
            </a:r>
            <a:r>
              <a:rPr lang="ko-KR" altLang="en-US" dirty="0" err="1"/>
              <a:t>세이상</a:t>
            </a:r>
            <a:r>
              <a:rPr lang="en-US" dirty="0"/>
              <a:t>)</a:t>
            </a:r>
          </a:p>
          <a:p>
            <a:pPr latinLnBrk="0">
              <a:lnSpc>
                <a:spcPct val="200000"/>
              </a:lnSpc>
            </a:pPr>
            <a:endParaRPr lang="en-US" altLang="ko-KR" sz="2000" b="1" dirty="0"/>
          </a:p>
        </p:txBody>
      </p:sp>
      <p:sp>
        <p:nvSpPr>
          <p:cNvPr id="17" name="직사각형 3">
            <a:extLst>
              <a:ext uri="{FF2B5EF4-FFF2-40B4-BE49-F238E27FC236}">
                <a16:creationId xmlns:a16="http://schemas.microsoft.com/office/drawing/2014/main" id="{11CDBBDB-D2C5-F94D-A8CA-4A78A8B9FC1F}"/>
              </a:ext>
            </a:extLst>
          </p:cNvPr>
          <p:cNvSpPr/>
          <p:nvPr/>
        </p:nvSpPr>
        <p:spPr>
          <a:xfrm>
            <a:off x="524832" y="179348"/>
            <a:ext cx="17429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pc="-150" dirty="0">
                <a:solidFill>
                  <a:schemeClr val="bg1"/>
                </a:solidFill>
              </a:rPr>
              <a:t>02.    MOETHOD</a:t>
            </a:r>
            <a:endParaRPr lang="ko-KR" altLang="en-US" sz="1600" b="1" spc="-15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8CA9AB-4DD0-814F-80AE-04410D854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32" y="1835054"/>
            <a:ext cx="8094336" cy="442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88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Happy Bean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기상 조건에 따른 백화점 유인효과 분석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404664" y="940760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496" y="101276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날씨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-1317936" y="7525564"/>
            <a:ext cx="4176464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-1188640" y="7649428"/>
            <a:ext cx="7791584" cy="17481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-1161461" y="7813596"/>
            <a:ext cx="85950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400" b="1" dirty="0"/>
              <a:t>기상변화에 따른 백화점 생활인구 분석을 통해 </a:t>
            </a:r>
            <a:endParaRPr lang="en-US" altLang="ko-KR" sz="1400" b="1" dirty="0"/>
          </a:p>
          <a:p>
            <a:pPr latinLnBrk="0"/>
            <a:endParaRPr lang="en-US" altLang="ko-KR" sz="1400" b="1" dirty="0"/>
          </a:p>
          <a:p>
            <a:pPr marL="342900" indent="-342900" latinLnBrk="0">
              <a:buAutoNum type="arabicPeriod"/>
            </a:pPr>
            <a:r>
              <a:rPr lang="ko-KR" altLang="en-US" sz="1400" b="1" dirty="0"/>
              <a:t>기상에 따라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어떠한 연령과 성별의 인구가 백화점에 위치하는지 알 수 있다</a:t>
            </a:r>
            <a:r>
              <a:rPr lang="en-US" altLang="ko-KR" sz="1400" b="1" dirty="0"/>
              <a:t>.</a:t>
            </a:r>
          </a:p>
          <a:p>
            <a:pPr marL="342900" indent="-342900" latinLnBrk="0">
              <a:buAutoNum type="arabicPeriod"/>
            </a:pPr>
            <a:endParaRPr lang="en-US" altLang="ko-KR" sz="1400" b="1" dirty="0"/>
          </a:p>
          <a:p>
            <a:pPr marL="342900" indent="-342900" latinLnBrk="0">
              <a:buAutoNum type="arabicPeriod"/>
            </a:pPr>
            <a:r>
              <a:rPr lang="ko-KR" altLang="en-US" sz="1400" b="1" dirty="0"/>
              <a:t>파생적으로</a:t>
            </a:r>
            <a:r>
              <a:rPr lang="en-US" altLang="ko-KR" sz="1400" b="1" dirty="0"/>
              <a:t>,  </a:t>
            </a:r>
            <a:r>
              <a:rPr lang="ko-KR" altLang="en-US" sz="1400" b="1" dirty="0"/>
              <a:t>기상에 따라 백화점이 주변상권 인구를 얼마나 흡수하는지 파악할 수 있다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     </a:t>
            </a:r>
            <a:endParaRPr lang="en-US" altLang="ko-KR" sz="1400" b="1" dirty="0"/>
          </a:p>
        </p:txBody>
      </p:sp>
      <p:sp>
        <p:nvSpPr>
          <p:cNvPr id="18" name="직사각형 17"/>
          <p:cNvSpPr/>
          <p:nvPr/>
        </p:nvSpPr>
        <p:spPr>
          <a:xfrm>
            <a:off x="524832" y="1784704"/>
            <a:ext cx="8151624" cy="4524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06503" y="1888788"/>
            <a:ext cx="7753930" cy="368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ko-KR" altLang="en-US" sz="2000" b="1" dirty="0"/>
              <a:t>우선적 관심 변수로 미세먼지와 강수를 선택</a:t>
            </a:r>
            <a:endParaRPr lang="en-US" altLang="ko-KR" sz="2000" b="1" dirty="0"/>
          </a:p>
          <a:p>
            <a:pPr latinLnBrk="0">
              <a:lnSpc>
                <a:spcPct val="200000"/>
              </a:lnSpc>
            </a:pPr>
            <a:endParaRPr lang="en-US" altLang="ko-KR" sz="2000" b="1" dirty="0"/>
          </a:p>
          <a:p>
            <a:pPr latinLnBrk="0">
              <a:lnSpc>
                <a:spcPct val="200000"/>
              </a:lnSpc>
            </a:pPr>
            <a:r>
              <a:rPr lang="ko-KR" altLang="en-US" sz="2000" b="1" dirty="0"/>
              <a:t>미세먼지</a:t>
            </a:r>
            <a:endParaRPr lang="en-US" altLang="ko-KR" sz="2000" b="1" dirty="0"/>
          </a:p>
          <a:p>
            <a:pPr latinLnBrk="0">
              <a:lnSpc>
                <a:spcPct val="200000"/>
              </a:lnSpc>
            </a:pPr>
            <a:r>
              <a:rPr lang="en-US" altLang="ko-KR" sz="2000" b="1" dirty="0"/>
              <a:t>	WHO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8</a:t>
            </a:r>
            <a:r>
              <a:rPr lang="ko-KR" altLang="en-US" sz="2000" b="1" dirty="0"/>
              <a:t>단계 기준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미세 </a:t>
            </a:r>
            <a:r>
              <a:rPr lang="en-US" altLang="ko-KR" sz="2000" b="1" dirty="0"/>
              <a:t>|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초미세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5</a:t>
            </a:r>
            <a:r>
              <a:rPr lang="ko-KR" altLang="en-US" sz="2000" b="1" dirty="0"/>
              <a:t>단계 이상인 경우</a:t>
            </a:r>
            <a:endParaRPr lang="en-US" altLang="ko-KR" sz="2000" b="1" dirty="0"/>
          </a:p>
          <a:p>
            <a:pPr latinLnBrk="0">
              <a:lnSpc>
                <a:spcPct val="200000"/>
              </a:lnSpc>
            </a:pPr>
            <a:r>
              <a:rPr lang="ko-KR" altLang="en-US" sz="2000" b="1" dirty="0"/>
              <a:t>강수</a:t>
            </a:r>
            <a:endParaRPr lang="en-US" altLang="ko-KR" sz="2000" b="1" dirty="0"/>
          </a:p>
          <a:p>
            <a:pPr latinLnBrk="0">
              <a:lnSpc>
                <a:spcPct val="200000"/>
              </a:lnSpc>
            </a:pPr>
            <a:r>
              <a:rPr lang="en-US" altLang="ko-KR" sz="2000" b="1" dirty="0"/>
              <a:t>	</a:t>
            </a:r>
            <a:r>
              <a:rPr lang="ko-KR" altLang="en-US" sz="2000" b="1" dirty="0"/>
              <a:t>일 최대 시간당 강수량 </a:t>
            </a:r>
            <a:r>
              <a:rPr lang="en-US" altLang="ko-KR" sz="2000" b="1" dirty="0"/>
              <a:t>5mm </a:t>
            </a:r>
            <a:r>
              <a:rPr lang="ko-KR" altLang="en-US" sz="2000" b="1" dirty="0"/>
              <a:t>이상인 경우</a:t>
            </a:r>
            <a:endParaRPr lang="en-US" altLang="ko-KR" sz="2000" b="1" dirty="0"/>
          </a:p>
        </p:txBody>
      </p:sp>
      <p:sp>
        <p:nvSpPr>
          <p:cNvPr id="16" name="직사각형 3">
            <a:extLst>
              <a:ext uri="{FF2B5EF4-FFF2-40B4-BE49-F238E27FC236}">
                <a16:creationId xmlns:a16="http://schemas.microsoft.com/office/drawing/2014/main" id="{4C909864-668E-C649-B99A-8E8C6BFB5978}"/>
              </a:ext>
            </a:extLst>
          </p:cNvPr>
          <p:cNvSpPr/>
          <p:nvPr/>
        </p:nvSpPr>
        <p:spPr>
          <a:xfrm>
            <a:off x="524832" y="179348"/>
            <a:ext cx="17429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pc="-150" dirty="0">
                <a:solidFill>
                  <a:schemeClr val="bg1"/>
                </a:solidFill>
              </a:rPr>
              <a:t>02.    MOETHOD</a:t>
            </a:r>
            <a:endParaRPr lang="ko-KR" altLang="en-US" sz="16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316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19036" y="99947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기상 조건에 따른 백화점 유인효과 분석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61568" y="3068960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err="1">
                <a:solidFill>
                  <a:schemeClr val="bg1"/>
                </a:solidFill>
              </a:rPr>
              <a:t>RESUlTS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1628" y="4793560"/>
            <a:ext cx="2736304" cy="99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200000"/>
              </a:lnSpc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선형 회귀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</a:endParaRPr>
          </a:p>
          <a:p>
            <a:pPr algn="dist">
              <a:lnSpc>
                <a:spcPct val="200000"/>
              </a:lnSpc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의사결정나무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741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4832" y="179348"/>
            <a:ext cx="17429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</a:rPr>
              <a:t>03.  RESULTS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기상 조건에 따른 백화점 유인효과 분석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Happy Bean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788024" y="1209527"/>
            <a:ext cx="4176464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089671"/>
              </p:ext>
            </p:extLst>
          </p:nvPr>
        </p:nvGraphicFramePr>
        <p:xfrm>
          <a:off x="179512" y="-1553337"/>
          <a:ext cx="3264024" cy="94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4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/>
                        <a:t>서울시</a:t>
                      </a:r>
                      <a:r>
                        <a:rPr lang="ko-KR" altLang="en-US" sz="1600" b="1" baseline="0" dirty="0"/>
                        <a:t> 주요 </a:t>
                      </a:r>
                      <a:r>
                        <a:rPr lang="en-US" altLang="ko-KR" sz="1600" b="1" baseline="0" dirty="0"/>
                        <a:t>3</a:t>
                      </a:r>
                      <a:r>
                        <a:rPr lang="ko-KR" altLang="en-US" sz="1600" b="1" baseline="0" dirty="0"/>
                        <a:t>사 백화점</a:t>
                      </a:r>
                      <a:endParaRPr lang="en-US" altLang="ko-KR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/>
                        <a:t>롯데</a:t>
                      </a:r>
                      <a:r>
                        <a:rPr lang="en-US" altLang="ko-KR" sz="1600" b="1" dirty="0"/>
                        <a:t>(13</a:t>
                      </a:r>
                      <a:r>
                        <a:rPr lang="ko-KR" altLang="en-US" sz="1600" b="1" dirty="0"/>
                        <a:t>개</a:t>
                      </a:r>
                      <a:r>
                        <a:rPr lang="en-US" altLang="ko-KR" sz="1600" b="1" dirty="0"/>
                        <a:t>), </a:t>
                      </a:r>
                      <a:r>
                        <a:rPr lang="ko-KR" altLang="en-US" sz="1600" b="1" dirty="0"/>
                        <a:t>현대</a:t>
                      </a:r>
                      <a:r>
                        <a:rPr lang="en-US" altLang="ko-KR" sz="1600" b="1" dirty="0"/>
                        <a:t>(10</a:t>
                      </a:r>
                      <a:r>
                        <a:rPr lang="ko-KR" altLang="en-US" sz="1600" b="1" dirty="0"/>
                        <a:t>개</a:t>
                      </a:r>
                      <a:r>
                        <a:rPr lang="en-US" altLang="ko-KR" sz="1600" b="1" dirty="0"/>
                        <a:t>), </a:t>
                      </a:r>
                    </a:p>
                    <a:p>
                      <a:pPr latinLnBrk="1"/>
                      <a:r>
                        <a:rPr lang="ko-KR" altLang="en-US" sz="1600" b="1" dirty="0"/>
                        <a:t>신세계</a:t>
                      </a:r>
                      <a:r>
                        <a:rPr lang="en-US" altLang="ko-KR" sz="1600" b="1" dirty="0"/>
                        <a:t>(2</a:t>
                      </a:r>
                      <a:r>
                        <a:rPr lang="ko-KR" altLang="en-US" sz="1600" b="1" dirty="0"/>
                        <a:t>개</a:t>
                      </a:r>
                      <a:r>
                        <a:rPr lang="en-US" altLang="ko-KR" sz="1600" b="1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524832" y="1784704"/>
            <a:ext cx="8151624" cy="4524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706502" y="1888788"/>
            <a:ext cx="8595091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b="1" dirty="0"/>
              <a:t>총 </a:t>
            </a:r>
            <a:r>
              <a:rPr lang="en-US" altLang="ko-KR" b="1" dirty="0"/>
              <a:t>3</a:t>
            </a:r>
            <a:r>
              <a:rPr lang="ko-KR" altLang="en-US" b="1" dirty="0"/>
              <a:t>가지 유형 식별</a:t>
            </a:r>
            <a:endParaRPr lang="en-US" altLang="ko-KR" b="1" dirty="0"/>
          </a:p>
          <a:p>
            <a:pPr latinLnBrk="0">
              <a:lnSpc>
                <a:spcPct val="150000"/>
              </a:lnSpc>
            </a:pPr>
            <a:endParaRPr lang="en-US" altLang="ko-KR" b="1" dirty="0"/>
          </a:p>
          <a:p>
            <a:pPr marL="342900" indent="-342900" latinLnBrk="0">
              <a:lnSpc>
                <a:spcPct val="150000"/>
              </a:lnSpc>
              <a:buAutoNum type="arabicPeriod"/>
            </a:pPr>
            <a:r>
              <a:rPr lang="ko-KR" altLang="en-US" b="1" dirty="0"/>
              <a:t>미세먼지 영향으로 생활 인구 증가한 경우</a:t>
            </a:r>
            <a:endParaRPr lang="en-US" altLang="ko-KR" b="1" dirty="0"/>
          </a:p>
          <a:p>
            <a:pPr marL="342900" indent="-342900" latinLnBrk="0">
              <a:lnSpc>
                <a:spcPct val="150000"/>
              </a:lnSpc>
              <a:buAutoNum type="arabicPeriod"/>
            </a:pPr>
            <a:endParaRPr lang="en-US" altLang="ko-KR" b="1" dirty="0"/>
          </a:p>
          <a:p>
            <a:pPr marL="342900" indent="-342900" latinLnBrk="0">
              <a:lnSpc>
                <a:spcPct val="150000"/>
              </a:lnSpc>
              <a:buAutoNum type="arabicPeriod"/>
            </a:pPr>
            <a:r>
              <a:rPr lang="ko-KR" altLang="en-US" b="1" dirty="0"/>
              <a:t>미세먼지 영향으로 생활 인구 감소한 경우</a:t>
            </a:r>
            <a:endParaRPr lang="en-US" altLang="ko-KR" b="1" dirty="0"/>
          </a:p>
          <a:p>
            <a:pPr marL="342900" indent="-342900" latinLnBrk="0">
              <a:lnSpc>
                <a:spcPct val="150000"/>
              </a:lnSpc>
              <a:buAutoNum type="arabicPeriod"/>
            </a:pPr>
            <a:endParaRPr lang="en-US" altLang="ko-KR" b="1" dirty="0"/>
          </a:p>
          <a:p>
            <a:pPr marL="342900" indent="-342900" latinLnBrk="0">
              <a:lnSpc>
                <a:spcPct val="150000"/>
              </a:lnSpc>
              <a:buAutoNum type="arabicPeriod"/>
            </a:pPr>
            <a:r>
              <a:rPr lang="ko-KR" altLang="en-US" b="1" dirty="0"/>
              <a:t>미세먼지 영향이 없는 경우</a:t>
            </a:r>
            <a:endParaRPr lang="en-US" altLang="ko-KR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-1404664" y="940760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496" y="101276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 err="1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선형회귀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6098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4832" y="179348"/>
            <a:ext cx="17429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</a:rPr>
              <a:t>03.  RESULTS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기상 조건에 따른 백화점 유인효과 분석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Happy Bean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788024" y="1209527"/>
            <a:ext cx="4176464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179512" y="-1553337"/>
          <a:ext cx="3264024" cy="94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4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/>
                        <a:t>서울시</a:t>
                      </a:r>
                      <a:r>
                        <a:rPr lang="ko-KR" altLang="en-US" sz="1600" b="1" baseline="0" dirty="0"/>
                        <a:t> 주요 </a:t>
                      </a:r>
                      <a:r>
                        <a:rPr lang="en-US" altLang="ko-KR" sz="1600" b="1" baseline="0" dirty="0"/>
                        <a:t>3</a:t>
                      </a:r>
                      <a:r>
                        <a:rPr lang="ko-KR" altLang="en-US" sz="1600" b="1" baseline="0" dirty="0"/>
                        <a:t>사 백화점</a:t>
                      </a:r>
                      <a:endParaRPr lang="en-US" altLang="ko-KR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/>
                        <a:t>롯데</a:t>
                      </a:r>
                      <a:r>
                        <a:rPr lang="en-US" altLang="ko-KR" sz="1600" b="1" dirty="0"/>
                        <a:t>(13</a:t>
                      </a:r>
                      <a:r>
                        <a:rPr lang="ko-KR" altLang="en-US" sz="1600" b="1" dirty="0"/>
                        <a:t>개</a:t>
                      </a:r>
                      <a:r>
                        <a:rPr lang="en-US" altLang="ko-KR" sz="1600" b="1" dirty="0"/>
                        <a:t>), </a:t>
                      </a:r>
                      <a:r>
                        <a:rPr lang="ko-KR" altLang="en-US" sz="1600" b="1" dirty="0"/>
                        <a:t>현대</a:t>
                      </a:r>
                      <a:r>
                        <a:rPr lang="en-US" altLang="ko-KR" sz="1600" b="1" dirty="0"/>
                        <a:t>(10</a:t>
                      </a:r>
                      <a:r>
                        <a:rPr lang="ko-KR" altLang="en-US" sz="1600" b="1" dirty="0"/>
                        <a:t>개</a:t>
                      </a:r>
                      <a:r>
                        <a:rPr lang="en-US" altLang="ko-KR" sz="1600" b="1" dirty="0"/>
                        <a:t>), </a:t>
                      </a:r>
                    </a:p>
                    <a:p>
                      <a:pPr latinLnBrk="1"/>
                      <a:r>
                        <a:rPr lang="ko-KR" altLang="en-US" sz="1600" b="1" dirty="0"/>
                        <a:t>신세계</a:t>
                      </a:r>
                      <a:r>
                        <a:rPr lang="en-US" altLang="ko-KR" sz="1600" b="1" dirty="0"/>
                        <a:t>(2</a:t>
                      </a:r>
                      <a:r>
                        <a:rPr lang="ko-KR" altLang="en-US" sz="1600" b="1" dirty="0"/>
                        <a:t>개</a:t>
                      </a:r>
                      <a:r>
                        <a:rPr lang="en-US" altLang="ko-KR" sz="1600" b="1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524832" y="1784704"/>
            <a:ext cx="8151624" cy="4524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706503" y="1888788"/>
            <a:ext cx="7825938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lnSpc>
                <a:spcPct val="150000"/>
              </a:lnSpc>
              <a:buAutoNum type="arabicPeriod"/>
            </a:pPr>
            <a:r>
              <a:rPr lang="ko-KR" altLang="en-US" b="1" dirty="0"/>
              <a:t>미세먼지 영향으로 생활 인구 증가한 경우</a:t>
            </a:r>
            <a:endParaRPr lang="en-US" altLang="ko-KR" b="1" dirty="0"/>
          </a:p>
          <a:p>
            <a:pPr marL="342900" indent="-342900" latinLnBrk="0">
              <a:lnSpc>
                <a:spcPct val="150000"/>
              </a:lnSpc>
              <a:buAutoNum type="arabicPeriod"/>
            </a:pPr>
            <a:endParaRPr lang="en-US" altLang="ko-KR" b="1" dirty="0"/>
          </a:p>
          <a:p>
            <a:pPr latinLnBrk="0">
              <a:lnSpc>
                <a:spcPct val="150000"/>
              </a:lnSpc>
            </a:pPr>
            <a:r>
              <a:rPr lang="ko-KR" altLang="en-US" b="1" dirty="0"/>
              <a:t>롯데 본점 </a:t>
            </a:r>
            <a:r>
              <a:rPr lang="en-US" altLang="ko-KR" b="1" dirty="0"/>
              <a:t>(</a:t>
            </a:r>
            <a:r>
              <a:rPr lang="ko-KR" altLang="en-US" b="1" dirty="0"/>
              <a:t>명동</a:t>
            </a:r>
            <a:r>
              <a:rPr lang="en-US" altLang="ko-KR" b="1" dirty="0"/>
              <a:t>),</a:t>
            </a:r>
            <a:r>
              <a:rPr lang="ko-KR" altLang="en-US" b="1" dirty="0"/>
              <a:t> 롯데 </a:t>
            </a:r>
            <a:r>
              <a:rPr lang="ko-KR" altLang="en-US" b="1" dirty="0" err="1"/>
              <a:t>잠실점</a:t>
            </a:r>
            <a:r>
              <a:rPr lang="en-US" altLang="ko-KR" b="1" dirty="0"/>
              <a:t>,</a:t>
            </a:r>
            <a:r>
              <a:rPr lang="ko-KR" altLang="en-US" b="1" dirty="0"/>
              <a:t> 롯데 </a:t>
            </a:r>
            <a:r>
              <a:rPr lang="ko-KR" altLang="en-US" b="1" dirty="0" err="1"/>
              <a:t>에비뉴엘점</a:t>
            </a:r>
            <a:r>
              <a:rPr lang="en-US" altLang="ko-KR" b="1" dirty="0"/>
              <a:t>,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atinLnBrk="0">
              <a:lnSpc>
                <a:spcPct val="150000"/>
              </a:lnSpc>
            </a:pPr>
            <a:r>
              <a:rPr lang="ko-KR" altLang="en-US" b="1" dirty="0"/>
              <a:t>현대 </a:t>
            </a:r>
            <a:r>
              <a:rPr lang="ko-KR" altLang="en-US" b="1" dirty="0" err="1"/>
              <a:t>무역센터점</a:t>
            </a:r>
            <a:r>
              <a:rPr lang="en-US" altLang="ko-KR" b="1" dirty="0"/>
              <a:t>,</a:t>
            </a:r>
            <a:r>
              <a:rPr lang="ko-KR" altLang="en-US" b="1" dirty="0"/>
              <a:t> 현대 압구정 본점 </a:t>
            </a:r>
            <a:endParaRPr lang="en-US" altLang="ko-KR" b="1" dirty="0"/>
          </a:p>
          <a:p>
            <a:pPr marL="342900" indent="-342900" latinLnBrk="0">
              <a:lnSpc>
                <a:spcPct val="150000"/>
              </a:lnSpc>
              <a:buAutoNum type="arabicPeriod"/>
            </a:pPr>
            <a:endParaRPr lang="en-US" altLang="ko-KR" b="1" dirty="0"/>
          </a:p>
          <a:p>
            <a:pPr marL="342900" indent="-342900" latinLnBrk="0">
              <a:lnSpc>
                <a:spcPct val="150000"/>
              </a:lnSpc>
              <a:buAutoNum type="arabicPeriod"/>
            </a:pPr>
            <a:endParaRPr lang="en-US" altLang="ko-KR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-1404664" y="940760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496" y="101276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선형 회귀</a:t>
            </a:r>
          </a:p>
        </p:txBody>
      </p:sp>
    </p:spTree>
    <p:extLst>
      <p:ext uri="{BB962C8B-B14F-4D97-AF65-F5344CB8AC3E}">
        <p14:creationId xmlns:p14="http://schemas.microsoft.com/office/powerpoint/2010/main" val="2401668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4832" y="179348"/>
            <a:ext cx="17429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</a:rPr>
              <a:t>03.  RESULTS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기상 조건에 따른 백화점 유인효과 분석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Happy Bean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788024" y="1209527"/>
            <a:ext cx="4176464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179512" y="-1553337"/>
          <a:ext cx="3264024" cy="94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4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/>
                        <a:t>서울시</a:t>
                      </a:r>
                      <a:r>
                        <a:rPr lang="ko-KR" altLang="en-US" sz="1600" b="1" baseline="0" dirty="0"/>
                        <a:t> 주요 </a:t>
                      </a:r>
                      <a:r>
                        <a:rPr lang="en-US" altLang="ko-KR" sz="1600" b="1" baseline="0" dirty="0"/>
                        <a:t>3</a:t>
                      </a:r>
                      <a:r>
                        <a:rPr lang="ko-KR" altLang="en-US" sz="1600" b="1" baseline="0" dirty="0"/>
                        <a:t>사 백화점</a:t>
                      </a:r>
                      <a:endParaRPr lang="en-US" altLang="ko-KR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/>
                        <a:t>롯데</a:t>
                      </a:r>
                      <a:r>
                        <a:rPr lang="en-US" altLang="ko-KR" sz="1600" b="1" dirty="0"/>
                        <a:t>(13</a:t>
                      </a:r>
                      <a:r>
                        <a:rPr lang="ko-KR" altLang="en-US" sz="1600" b="1" dirty="0"/>
                        <a:t>개</a:t>
                      </a:r>
                      <a:r>
                        <a:rPr lang="en-US" altLang="ko-KR" sz="1600" b="1" dirty="0"/>
                        <a:t>), </a:t>
                      </a:r>
                      <a:r>
                        <a:rPr lang="ko-KR" altLang="en-US" sz="1600" b="1" dirty="0"/>
                        <a:t>현대</a:t>
                      </a:r>
                      <a:r>
                        <a:rPr lang="en-US" altLang="ko-KR" sz="1600" b="1" dirty="0"/>
                        <a:t>(10</a:t>
                      </a:r>
                      <a:r>
                        <a:rPr lang="ko-KR" altLang="en-US" sz="1600" b="1" dirty="0"/>
                        <a:t>개</a:t>
                      </a:r>
                      <a:r>
                        <a:rPr lang="en-US" altLang="ko-KR" sz="1600" b="1" dirty="0"/>
                        <a:t>), </a:t>
                      </a:r>
                    </a:p>
                    <a:p>
                      <a:pPr latinLnBrk="1"/>
                      <a:r>
                        <a:rPr lang="ko-KR" altLang="en-US" sz="1600" b="1" dirty="0"/>
                        <a:t>신세계</a:t>
                      </a:r>
                      <a:r>
                        <a:rPr lang="en-US" altLang="ko-KR" sz="1600" b="1" dirty="0"/>
                        <a:t>(2</a:t>
                      </a:r>
                      <a:r>
                        <a:rPr lang="ko-KR" altLang="en-US" sz="1600" b="1" dirty="0"/>
                        <a:t>개</a:t>
                      </a:r>
                      <a:r>
                        <a:rPr lang="en-US" altLang="ko-KR" sz="1600" b="1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524832" y="1784704"/>
            <a:ext cx="8151624" cy="4524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706502" y="1888788"/>
            <a:ext cx="8595091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lnSpc>
                <a:spcPct val="150000"/>
              </a:lnSpc>
              <a:buAutoNum type="arabicPeriod"/>
            </a:pPr>
            <a:r>
              <a:rPr lang="ko-KR" altLang="en-US" b="1" dirty="0"/>
              <a:t>미세먼지 영향으로 생활 인구 증가한 경우</a:t>
            </a:r>
            <a:endParaRPr lang="en-US" altLang="ko-KR" b="1" dirty="0"/>
          </a:p>
          <a:p>
            <a:pPr marL="342900" indent="-342900" latinLnBrk="0">
              <a:lnSpc>
                <a:spcPct val="150000"/>
              </a:lnSpc>
              <a:buAutoNum type="arabicPeriod"/>
            </a:pPr>
            <a:endParaRPr lang="en-US" altLang="ko-KR" b="1" dirty="0"/>
          </a:p>
          <a:p>
            <a:pPr marL="342900" indent="-342900" latinLnBrk="0">
              <a:lnSpc>
                <a:spcPct val="150000"/>
              </a:lnSpc>
              <a:buAutoNum type="arabicPeriod"/>
            </a:pPr>
            <a:endParaRPr lang="en-US" altLang="ko-KR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-1404664" y="940760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496" y="101276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선형 회귀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E4E4BA-0CBA-A041-9393-7470DC0C2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372043"/>
            <a:ext cx="8124006" cy="39372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71AC7D8-D312-1447-A0C8-5F0237A0E01D}"/>
              </a:ext>
            </a:extLst>
          </p:cNvPr>
          <p:cNvSpPr/>
          <p:nvPr/>
        </p:nvSpPr>
        <p:spPr>
          <a:xfrm>
            <a:off x="539552" y="4725144"/>
            <a:ext cx="7416824" cy="50405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151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4832" y="179348"/>
            <a:ext cx="17429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</a:rPr>
              <a:t>03.  RESULTS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기상 조건에 따른 백화점 유인효과 분석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Happy Bean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788024" y="1209527"/>
            <a:ext cx="4176464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179512" y="-1553337"/>
          <a:ext cx="3264024" cy="94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4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/>
                        <a:t>서울시</a:t>
                      </a:r>
                      <a:r>
                        <a:rPr lang="ko-KR" altLang="en-US" sz="1600" b="1" baseline="0" dirty="0"/>
                        <a:t> 주요 </a:t>
                      </a:r>
                      <a:r>
                        <a:rPr lang="en-US" altLang="ko-KR" sz="1600" b="1" baseline="0" dirty="0"/>
                        <a:t>3</a:t>
                      </a:r>
                      <a:r>
                        <a:rPr lang="ko-KR" altLang="en-US" sz="1600" b="1" baseline="0" dirty="0"/>
                        <a:t>사 백화점</a:t>
                      </a:r>
                      <a:endParaRPr lang="en-US" altLang="ko-KR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/>
                        <a:t>롯데</a:t>
                      </a:r>
                      <a:r>
                        <a:rPr lang="en-US" altLang="ko-KR" sz="1600" b="1" dirty="0"/>
                        <a:t>(13</a:t>
                      </a:r>
                      <a:r>
                        <a:rPr lang="ko-KR" altLang="en-US" sz="1600" b="1" dirty="0"/>
                        <a:t>개</a:t>
                      </a:r>
                      <a:r>
                        <a:rPr lang="en-US" altLang="ko-KR" sz="1600" b="1" dirty="0"/>
                        <a:t>), </a:t>
                      </a:r>
                      <a:r>
                        <a:rPr lang="ko-KR" altLang="en-US" sz="1600" b="1" dirty="0"/>
                        <a:t>현대</a:t>
                      </a:r>
                      <a:r>
                        <a:rPr lang="en-US" altLang="ko-KR" sz="1600" b="1" dirty="0"/>
                        <a:t>(10</a:t>
                      </a:r>
                      <a:r>
                        <a:rPr lang="ko-KR" altLang="en-US" sz="1600" b="1" dirty="0"/>
                        <a:t>개</a:t>
                      </a:r>
                      <a:r>
                        <a:rPr lang="en-US" altLang="ko-KR" sz="1600" b="1" dirty="0"/>
                        <a:t>), </a:t>
                      </a:r>
                    </a:p>
                    <a:p>
                      <a:pPr latinLnBrk="1"/>
                      <a:r>
                        <a:rPr lang="ko-KR" altLang="en-US" sz="1600" b="1" dirty="0"/>
                        <a:t>신세계</a:t>
                      </a:r>
                      <a:r>
                        <a:rPr lang="en-US" altLang="ko-KR" sz="1600" b="1" dirty="0"/>
                        <a:t>(2</a:t>
                      </a:r>
                      <a:r>
                        <a:rPr lang="ko-KR" altLang="en-US" sz="1600" b="1" dirty="0"/>
                        <a:t>개</a:t>
                      </a:r>
                      <a:r>
                        <a:rPr lang="en-US" altLang="ko-KR" sz="1600" b="1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524832" y="1784704"/>
            <a:ext cx="8151624" cy="4524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706502" y="1888788"/>
            <a:ext cx="8595091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b="1" dirty="0"/>
              <a:t>미세먼지 영향으로 생활 인구 감소한 경우</a:t>
            </a:r>
            <a:endParaRPr lang="en-US" altLang="ko-KR" b="1" dirty="0"/>
          </a:p>
          <a:p>
            <a:pPr marL="342900" indent="-342900" latinLnBrk="0">
              <a:lnSpc>
                <a:spcPct val="150000"/>
              </a:lnSpc>
              <a:buAutoNum type="arabicPeriod" startAt="2"/>
            </a:pPr>
            <a:endParaRPr lang="en-US" altLang="ko-KR" b="1" dirty="0"/>
          </a:p>
          <a:p>
            <a:pPr latinLnBrk="0">
              <a:lnSpc>
                <a:spcPct val="150000"/>
              </a:lnSpc>
            </a:pPr>
            <a:r>
              <a:rPr lang="ko-KR" altLang="en-US" b="1" dirty="0"/>
              <a:t>롯데 </a:t>
            </a:r>
            <a:r>
              <a:rPr lang="ko-KR" altLang="en-US" b="1" dirty="0" err="1"/>
              <a:t>관악점</a:t>
            </a:r>
            <a:endParaRPr lang="en-US" altLang="ko-KR" b="1" dirty="0"/>
          </a:p>
          <a:p>
            <a:pPr marL="342900" indent="-342900" latinLnBrk="0">
              <a:lnSpc>
                <a:spcPct val="150000"/>
              </a:lnSpc>
              <a:buAutoNum type="arabicPeriod"/>
            </a:pPr>
            <a:endParaRPr lang="en-US" altLang="ko-KR" b="1" dirty="0"/>
          </a:p>
          <a:p>
            <a:pPr marL="342900" indent="-342900" latinLnBrk="0">
              <a:lnSpc>
                <a:spcPct val="150000"/>
              </a:lnSpc>
              <a:buAutoNum type="arabicPeriod"/>
            </a:pPr>
            <a:endParaRPr lang="en-US" altLang="ko-KR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-1404664" y="940760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496" y="101276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선형 회귀</a:t>
            </a:r>
          </a:p>
        </p:txBody>
      </p:sp>
    </p:spTree>
    <p:extLst>
      <p:ext uri="{BB962C8B-B14F-4D97-AF65-F5344CB8AC3E}">
        <p14:creationId xmlns:p14="http://schemas.microsoft.com/office/powerpoint/2010/main" val="119134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목차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265790" y="2420888"/>
            <a:ext cx="1368152" cy="3480128"/>
            <a:chOff x="1037080" y="2397144"/>
            <a:chExt cx="1368152" cy="3480128"/>
          </a:xfrm>
        </p:grpSpPr>
        <p:sp>
          <p:nvSpPr>
            <p:cNvPr id="18" name="직사각형 17"/>
            <p:cNvSpPr/>
            <p:nvPr/>
          </p:nvSpPr>
          <p:spPr>
            <a:xfrm>
              <a:off x="1037080" y="3933056"/>
              <a:ext cx="1368152" cy="1944216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39776" y="2397144"/>
              <a:ext cx="11627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01</a:t>
              </a:r>
              <a:endParaRPr lang="ko-KR" altLang="en-US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1145092" y="3356992"/>
              <a:ext cx="115212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037080" y="3496362"/>
              <a:ext cx="13681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-150" dirty="0">
                  <a:solidFill>
                    <a:schemeClr val="bg1"/>
                  </a:solidFill>
                  <a:latin typeface="+mj-ea"/>
                  <a:ea typeface="+mj-ea"/>
                </a:rPr>
                <a:t>INTRO</a:t>
              </a:r>
              <a:endParaRPr lang="ko-KR" altLang="en-US" b="1" spc="-1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37080" y="4077072"/>
              <a:ext cx="13681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spc="-150" dirty="0"/>
                <a:t>- </a:t>
              </a:r>
              <a:r>
                <a:rPr lang="ko-KR" altLang="en-US" sz="1200" b="1" spc="-150" dirty="0"/>
                <a:t>비즈니스 이해</a:t>
              </a:r>
            </a:p>
            <a:p>
              <a:endParaRPr lang="en-US" altLang="ko-KR" sz="1200" b="1" spc="-150" dirty="0"/>
            </a:p>
            <a:p>
              <a:r>
                <a:rPr lang="en-US" altLang="ko-KR" sz="1200" b="1" spc="-150" dirty="0"/>
                <a:t>- </a:t>
              </a:r>
              <a:r>
                <a:rPr lang="ko-KR" altLang="en-US" sz="1200" b="1" spc="-150" dirty="0"/>
                <a:t>프로젝트 정의</a:t>
              </a:r>
              <a:endParaRPr lang="en-US" altLang="ko-KR" sz="1200" b="1" spc="-150" dirty="0"/>
            </a:p>
            <a:p>
              <a:pPr>
                <a:buFontTx/>
                <a:buChar char="-"/>
              </a:pPr>
              <a:endParaRPr lang="en-US" altLang="ko-KR" sz="1200" b="1" spc="-150" dirty="0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771663" y="1519499"/>
            <a:ext cx="5600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기상 조건에 따른 백화점 유인효과 분석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2991929" y="2420888"/>
            <a:ext cx="1368152" cy="3480128"/>
            <a:chOff x="2708529" y="2400003"/>
            <a:chExt cx="1368152" cy="3480128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816541" y="3359851"/>
              <a:ext cx="115212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/>
            <p:cNvSpPr/>
            <p:nvPr/>
          </p:nvSpPr>
          <p:spPr>
            <a:xfrm>
              <a:off x="2708529" y="3935915"/>
              <a:ext cx="1368152" cy="1944216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708529" y="4079931"/>
              <a:ext cx="13681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spc="-150" dirty="0"/>
                <a:t>- </a:t>
              </a:r>
              <a:r>
                <a:rPr lang="ko-KR" altLang="en-US" sz="1200" b="1" spc="-150" dirty="0"/>
                <a:t>   집계 구역</a:t>
              </a:r>
            </a:p>
            <a:p>
              <a:endParaRPr lang="en-US" altLang="ko-KR" sz="1200" b="1" spc="-15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spc="-150" dirty="0"/>
                <a:t>생활 인구</a:t>
              </a:r>
              <a:endParaRPr lang="en-US" altLang="ko-KR" sz="1200" b="1" spc="-150" dirty="0"/>
            </a:p>
            <a:p>
              <a:pPr marL="171450" indent="-171450">
                <a:buFontTx/>
                <a:buChar char="-"/>
              </a:pPr>
              <a:endParaRPr lang="en-US" altLang="ko-KR" sz="1200" b="1" spc="-15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spc="-150" dirty="0"/>
                <a:t>기상조건</a:t>
              </a:r>
              <a:endParaRPr lang="en-US" altLang="ko-KR" sz="1200" b="1" spc="-150" dirty="0"/>
            </a:p>
            <a:p>
              <a:endParaRPr lang="ko-KR" altLang="en-US" sz="1200" b="1" spc="-15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836254" y="3499221"/>
              <a:ext cx="11127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spc="-150" dirty="0">
                  <a:solidFill>
                    <a:schemeClr val="bg1"/>
                  </a:solidFill>
                  <a:latin typeface="+mj-ea"/>
                </a:rPr>
                <a:t>METHODS</a:t>
              </a:r>
              <a:endParaRPr lang="ko-KR" altLang="en-US" sz="1600" b="1" spc="-150" dirty="0">
                <a:solidFill>
                  <a:schemeClr val="bg1"/>
                </a:solidFill>
                <a:latin typeface="+mj-ea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811225" y="2400003"/>
              <a:ext cx="11627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02</a:t>
              </a:r>
              <a:endParaRPr lang="ko-KR" altLang="en-US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4718068" y="2420888"/>
            <a:ext cx="1368152" cy="3480128"/>
            <a:chOff x="4353800" y="2400003"/>
            <a:chExt cx="1368152" cy="3480128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4461812" y="3359851"/>
              <a:ext cx="115212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/>
            <p:cNvSpPr/>
            <p:nvPr/>
          </p:nvSpPr>
          <p:spPr>
            <a:xfrm>
              <a:off x="4353800" y="3935915"/>
              <a:ext cx="1368152" cy="1944216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353800" y="4079931"/>
              <a:ext cx="13681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b="1" spc="-150" dirty="0"/>
                <a:t>선형 회귀</a:t>
              </a:r>
              <a:endParaRPr lang="en-US" altLang="ko-KR" sz="1200" b="1" spc="-150" dirty="0"/>
            </a:p>
            <a:p>
              <a:pPr marL="171450" indent="-171450">
                <a:buFontTx/>
                <a:buChar char="-"/>
              </a:pPr>
              <a:endParaRPr lang="en-US" altLang="ko-KR" sz="1200" b="1" spc="-15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spc="-150" dirty="0"/>
                <a:t>의사결정나무</a:t>
              </a:r>
              <a:endParaRPr lang="en-US" altLang="ko-KR" sz="1200" b="1" spc="-150" dirty="0"/>
            </a:p>
            <a:p>
              <a:endParaRPr lang="en-US" altLang="ko-KR" sz="1200" b="1" spc="-15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496728" y="3495291"/>
              <a:ext cx="1082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-150" dirty="0">
                  <a:solidFill>
                    <a:schemeClr val="bg1"/>
                  </a:solidFill>
                  <a:latin typeface="+mj-ea"/>
                </a:rPr>
                <a:t>RESULTS</a:t>
              </a:r>
              <a:endParaRPr lang="ko-KR" altLang="en-US" b="1" spc="-150" dirty="0">
                <a:solidFill>
                  <a:schemeClr val="bg1"/>
                </a:solidFill>
                <a:latin typeface="+mj-ea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456496" y="2400003"/>
              <a:ext cx="11627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03</a:t>
              </a:r>
              <a:endParaRPr lang="ko-KR" altLang="en-US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444208" y="2418029"/>
            <a:ext cx="1368152" cy="3485846"/>
            <a:chOff x="6215498" y="2397144"/>
            <a:chExt cx="1368152" cy="3485846"/>
          </a:xfrm>
        </p:grpSpPr>
        <p:sp>
          <p:nvSpPr>
            <p:cNvPr id="29" name="TextBox 28"/>
            <p:cNvSpPr txBox="1"/>
            <p:nvPr/>
          </p:nvSpPr>
          <p:spPr>
            <a:xfrm>
              <a:off x="6251502" y="3495291"/>
              <a:ext cx="12961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spc="-150" dirty="0">
                  <a:solidFill>
                    <a:schemeClr val="bg1"/>
                  </a:solidFill>
                  <a:latin typeface="+mj-ea"/>
                </a:rPr>
                <a:t>DISCUSSION</a:t>
              </a:r>
              <a:endParaRPr lang="ko-KR" altLang="en-US" sz="1600" b="1" spc="-150" dirty="0">
                <a:solidFill>
                  <a:schemeClr val="bg1"/>
                </a:solidFill>
                <a:latin typeface="+mj-ea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6323510" y="3356992"/>
              <a:ext cx="115212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/>
            <p:cNvSpPr/>
            <p:nvPr/>
          </p:nvSpPr>
          <p:spPr>
            <a:xfrm>
              <a:off x="6215498" y="3938774"/>
              <a:ext cx="1368152" cy="1944216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215498" y="4077072"/>
              <a:ext cx="1368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b="1" spc="-150" dirty="0"/>
                <a:t>결과 해석</a:t>
              </a:r>
              <a:endParaRPr lang="en-US" altLang="ko-KR" sz="1200" b="1" spc="-150" dirty="0"/>
            </a:p>
            <a:p>
              <a:pPr marL="171450" indent="-171450">
                <a:buFontTx/>
                <a:buChar char="-"/>
              </a:pPr>
              <a:endParaRPr lang="en-US" altLang="ko-KR" sz="1200" b="1" spc="-15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spc="-150" dirty="0"/>
                <a:t>추후 목표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318194" y="2397144"/>
              <a:ext cx="11627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04</a:t>
              </a:r>
              <a:endParaRPr lang="ko-KR" altLang="en-US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4832" y="179348"/>
            <a:ext cx="17429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</a:rPr>
              <a:t>03.  RESULTS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기상 조건에 따른 백화점 유인효과 분석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Happy Bean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788024" y="1209527"/>
            <a:ext cx="4176464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179512" y="-1553337"/>
          <a:ext cx="3264024" cy="94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4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/>
                        <a:t>서울시</a:t>
                      </a:r>
                      <a:r>
                        <a:rPr lang="ko-KR" altLang="en-US" sz="1600" b="1" baseline="0" dirty="0"/>
                        <a:t> 주요 </a:t>
                      </a:r>
                      <a:r>
                        <a:rPr lang="en-US" altLang="ko-KR" sz="1600" b="1" baseline="0" dirty="0"/>
                        <a:t>3</a:t>
                      </a:r>
                      <a:r>
                        <a:rPr lang="ko-KR" altLang="en-US" sz="1600" b="1" baseline="0" dirty="0"/>
                        <a:t>사 백화점</a:t>
                      </a:r>
                      <a:endParaRPr lang="en-US" altLang="ko-KR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/>
                        <a:t>롯데</a:t>
                      </a:r>
                      <a:r>
                        <a:rPr lang="en-US" altLang="ko-KR" sz="1600" b="1" dirty="0"/>
                        <a:t>(13</a:t>
                      </a:r>
                      <a:r>
                        <a:rPr lang="ko-KR" altLang="en-US" sz="1600" b="1" dirty="0"/>
                        <a:t>개</a:t>
                      </a:r>
                      <a:r>
                        <a:rPr lang="en-US" altLang="ko-KR" sz="1600" b="1" dirty="0"/>
                        <a:t>), </a:t>
                      </a:r>
                      <a:r>
                        <a:rPr lang="ko-KR" altLang="en-US" sz="1600" b="1" dirty="0"/>
                        <a:t>현대</a:t>
                      </a:r>
                      <a:r>
                        <a:rPr lang="en-US" altLang="ko-KR" sz="1600" b="1" dirty="0"/>
                        <a:t>(10</a:t>
                      </a:r>
                      <a:r>
                        <a:rPr lang="ko-KR" altLang="en-US" sz="1600" b="1" dirty="0"/>
                        <a:t>개</a:t>
                      </a:r>
                      <a:r>
                        <a:rPr lang="en-US" altLang="ko-KR" sz="1600" b="1" dirty="0"/>
                        <a:t>), </a:t>
                      </a:r>
                    </a:p>
                    <a:p>
                      <a:pPr latinLnBrk="1"/>
                      <a:r>
                        <a:rPr lang="ko-KR" altLang="en-US" sz="1600" b="1" dirty="0"/>
                        <a:t>신세계</a:t>
                      </a:r>
                      <a:r>
                        <a:rPr lang="en-US" altLang="ko-KR" sz="1600" b="1" dirty="0"/>
                        <a:t>(2</a:t>
                      </a:r>
                      <a:r>
                        <a:rPr lang="ko-KR" altLang="en-US" sz="1600" b="1" dirty="0"/>
                        <a:t>개</a:t>
                      </a:r>
                      <a:r>
                        <a:rPr lang="en-US" altLang="ko-KR" sz="1600" b="1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524832" y="1784704"/>
            <a:ext cx="8151624" cy="4524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706502" y="1888788"/>
            <a:ext cx="8595091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b="1" dirty="0"/>
              <a:t>미세먼지 영향으로 생활 인구 감소한 경우</a:t>
            </a:r>
            <a:endParaRPr lang="en-US" altLang="ko-KR" b="1" dirty="0"/>
          </a:p>
          <a:p>
            <a:pPr marL="342900" indent="-342900" latinLnBrk="0">
              <a:lnSpc>
                <a:spcPct val="150000"/>
              </a:lnSpc>
              <a:buAutoNum type="arabicPeriod" startAt="2"/>
            </a:pPr>
            <a:endParaRPr lang="en-US" altLang="ko-KR" b="1" dirty="0"/>
          </a:p>
          <a:p>
            <a:pPr marL="342900" indent="-342900" latinLnBrk="0">
              <a:lnSpc>
                <a:spcPct val="150000"/>
              </a:lnSpc>
              <a:buAutoNum type="arabicPeriod" startAt="2"/>
            </a:pPr>
            <a:endParaRPr lang="en-US" altLang="ko-KR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-1404664" y="940760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496" y="101276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선형 회귀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D72D20-2654-BE42-8164-469F060AE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2373132"/>
            <a:ext cx="8060368" cy="39361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71AC7D8-D312-1447-A0C8-5F0237A0E01D}"/>
              </a:ext>
            </a:extLst>
          </p:cNvPr>
          <p:cNvSpPr/>
          <p:nvPr/>
        </p:nvSpPr>
        <p:spPr>
          <a:xfrm>
            <a:off x="539552" y="4725144"/>
            <a:ext cx="7416824" cy="50405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563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4832" y="179348"/>
            <a:ext cx="17429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</a:rPr>
              <a:t>03.  RESULTS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기상 조건에 따른 백화점 유인효과 분석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Happy Bean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788024" y="1209527"/>
            <a:ext cx="4176464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179512" y="-1553337"/>
          <a:ext cx="3264024" cy="94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4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/>
                        <a:t>서울시</a:t>
                      </a:r>
                      <a:r>
                        <a:rPr lang="ko-KR" altLang="en-US" sz="1600" b="1" baseline="0" dirty="0"/>
                        <a:t> 주요 </a:t>
                      </a:r>
                      <a:r>
                        <a:rPr lang="en-US" altLang="ko-KR" sz="1600" b="1" baseline="0" dirty="0"/>
                        <a:t>3</a:t>
                      </a:r>
                      <a:r>
                        <a:rPr lang="ko-KR" altLang="en-US" sz="1600" b="1" baseline="0" dirty="0"/>
                        <a:t>사 백화점</a:t>
                      </a:r>
                      <a:endParaRPr lang="en-US" altLang="ko-KR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/>
                        <a:t>롯데</a:t>
                      </a:r>
                      <a:r>
                        <a:rPr lang="en-US" altLang="ko-KR" sz="1600" b="1" dirty="0"/>
                        <a:t>(13</a:t>
                      </a:r>
                      <a:r>
                        <a:rPr lang="ko-KR" altLang="en-US" sz="1600" b="1" dirty="0"/>
                        <a:t>개</a:t>
                      </a:r>
                      <a:r>
                        <a:rPr lang="en-US" altLang="ko-KR" sz="1600" b="1" dirty="0"/>
                        <a:t>), </a:t>
                      </a:r>
                      <a:r>
                        <a:rPr lang="ko-KR" altLang="en-US" sz="1600" b="1" dirty="0"/>
                        <a:t>현대</a:t>
                      </a:r>
                      <a:r>
                        <a:rPr lang="en-US" altLang="ko-KR" sz="1600" b="1" dirty="0"/>
                        <a:t>(10</a:t>
                      </a:r>
                      <a:r>
                        <a:rPr lang="ko-KR" altLang="en-US" sz="1600" b="1" dirty="0"/>
                        <a:t>개</a:t>
                      </a:r>
                      <a:r>
                        <a:rPr lang="en-US" altLang="ko-KR" sz="1600" b="1" dirty="0"/>
                        <a:t>), </a:t>
                      </a:r>
                    </a:p>
                    <a:p>
                      <a:pPr latinLnBrk="1"/>
                      <a:r>
                        <a:rPr lang="ko-KR" altLang="en-US" sz="1600" b="1" dirty="0"/>
                        <a:t>신세계</a:t>
                      </a:r>
                      <a:r>
                        <a:rPr lang="en-US" altLang="ko-KR" sz="1600" b="1" dirty="0"/>
                        <a:t>(2</a:t>
                      </a:r>
                      <a:r>
                        <a:rPr lang="ko-KR" altLang="en-US" sz="1600" b="1" dirty="0"/>
                        <a:t>개</a:t>
                      </a:r>
                      <a:r>
                        <a:rPr lang="en-US" altLang="ko-KR" sz="1600" b="1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524832" y="1784704"/>
            <a:ext cx="8151624" cy="4524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706502" y="1888788"/>
            <a:ext cx="8595091" cy="4193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b="1" dirty="0"/>
              <a:t>연령대 별 효과</a:t>
            </a:r>
            <a:r>
              <a:rPr lang="en-US" altLang="ko-KR" b="1" dirty="0"/>
              <a:t>?</a:t>
            </a:r>
          </a:p>
          <a:p>
            <a:pPr latinLnBrk="0">
              <a:lnSpc>
                <a:spcPct val="150000"/>
              </a:lnSpc>
            </a:pPr>
            <a:r>
              <a:rPr lang="en-US" altLang="ko-KR" b="1" dirty="0"/>
              <a:t>-&gt;</a:t>
            </a:r>
            <a:r>
              <a:rPr lang="ko-KR" altLang="en-US" b="1" dirty="0"/>
              <a:t> 지점마다 특징적인 패턴 가능성</a:t>
            </a:r>
            <a:endParaRPr lang="en-US" altLang="ko-KR" b="1" dirty="0"/>
          </a:p>
          <a:p>
            <a:pPr latinLnBrk="0">
              <a:lnSpc>
                <a:spcPct val="150000"/>
              </a:lnSpc>
            </a:pPr>
            <a:endParaRPr lang="en-US" altLang="ko-KR" b="1" dirty="0"/>
          </a:p>
          <a:p>
            <a:pPr latinLnBrk="0">
              <a:lnSpc>
                <a:spcPct val="150000"/>
              </a:lnSpc>
            </a:pPr>
            <a:endParaRPr lang="en-US" altLang="ko-KR" b="1" dirty="0"/>
          </a:p>
          <a:p>
            <a:pPr latinLnBrk="0">
              <a:lnSpc>
                <a:spcPct val="150000"/>
              </a:lnSpc>
            </a:pPr>
            <a:r>
              <a:rPr lang="en-US" altLang="ko-KR" b="1" dirty="0"/>
              <a:t>Ex)</a:t>
            </a:r>
            <a:r>
              <a:rPr lang="ko-KR" altLang="en-US" b="1" dirty="0" err="1"/>
              <a:t>목동점</a:t>
            </a:r>
            <a:endParaRPr lang="en-US" altLang="ko-KR" b="1" dirty="0"/>
          </a:p>
          <a:p>
            <a:pPr latinLnBrk="0">
              <a:lnSpc>
                <a:spcPct val="150000"/>
              </a:lnSpc>
            </a:pPr>
            <a:r>
              <a:rPr lang="ko-KR" altLang="en-US" b="1" dirty="0"/>
              <a:t>남</a:t>
            </a:r>
            <a:r>
              <a:rPr lang="en-US" altLang="ko-KR" b="1" dirty="0"/>
              <a:t>/</a:t>
            </a:r>
            <a:r>
              <a:rPr lang="ko-KR" altLang="en-US" b="1" dirty="0"/>
              <a:t>여 </a:t>
            </a:r>
            <a:r>
              <a:rPr lang="en-US" altLang="ko-KR" b="1" dirty="0"/>
              <a:t>40,</a:t>
            </a:r>
            <a:r>
              <a:rPr lang="ko-KR" altLang="en-US" b="1" dirty="0"/>
              <a:t> </a:t>
            </a:r>
            <a:r>
              <a:rPr lang="en-US" altLang="ko-KR" b="1" dirty="0"/>
              <a:t>45</a:t>
            </a:r>
            <a:r>
              <a:rPr lang="ko-KR" altLang="en-US" b="1" dirty="0"/>
              <a:t> 미세먼지의 영향으로 방문객 증가</a:t>
            </a:r>
            <a:endParaRPr lang="en-US" altLang="ko-KR" b="1" dirty="0"/>
          </a:p>
          <a:p>
            <a:pPr latinLnBrk="0">
              <a:lnSpc>
                <a:spcPct val="150000"/>
              </a:lnSpc>
            </a:pPr>
            <a:endParaRPr lang="en-US" altLang="ko-KR" b="1" dirty="0"/>
          </a:p>
          <a:p>
            <a:pPr latinLnBrk="0">
              <a:lnSpc>
                <a:spcPct val="150000"/>
              </a:lnSpc>
            </a:pPr>
            <a:endParaRPr lang="en-US" altLang="ko-KR" b="1" dirty="0"/>
          </a:p>
          <a:p>
            <a:pPr latinLnBrk="0">
              <a:lnSpc>
                <a:spcPct val="150000"/>
              </a:lnSpc>
            </a:pPr>
            <a:endParaRPr lang="en-US" altLang="ko-KR" b="1" dirty="0"/>
          </a:p>
          <a:p>
            <a:pPr marL="342900" indent="-342900" latinLnBrk="0">
              <a:lnSpc>
                <a:spcPct val="150000"/>
              </a:lnSpc>
              <a:buAutoNum type="arabicPeriod"/>
            </a:pPr>
            <a:endParaRPr lang="en-US" altLang="ko-KR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-1404664" y="940760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496" y="101276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선형 회귀</a:t>
            </a:r>
          </a:p>
        </p:txBody>
      </p:sp>
    </p:spTree>
    <p:extLst>
      <p:ext uri="{BB962C8B-B14F-4D97-AF65-F5344CB8AC3E}">
        <p14:creationId xmlns:p14="http://schemas.microsoft.com/office/powerpoint/2010/main" val="1188132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4832" y="179348"/>
            <a:ext cx="17429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</a:rPr>
              <a:t>03.  RESULTS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기상 조건에 따른 백화점 유인효과 분석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Happy Bean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788024" y="1209527"/>
            <a:ext cx="4176464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24832" y="1784704"/>
            <a:ext cx="8151624" cy="4524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706502" y="1888788"/>
            <a:ext cx="8595091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b="1" dirty="0"/>
              <a:t>의사결정 나무</a:t>
            </a:r>
            <a:endParaRPr lang="en-US" altLang="ko-KR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-1404664" y="940760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496" y="101276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의사결정 나무</a:t>
            </a:r>
          </a:p>
        </p:txBody>
      </p:sp>
    </p:spTree>
    <p:extLst>
      <p:ext uri="{BB962C8B-B14F-4D97-AF65-F5344CB8AC3E}">
        <p14:creationId xmlns:p14="http://schemas.microsoft.com/office/powerpoint/2010/main" val="2530080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19036" y="99947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기상 조건에 따른 백화점 유인효과 분석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61568" y="3068960"/>
            <a:ext cx="38164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</a:rPr>
              <a:t>DISCUSSION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1628" y="4858432"/>
            <a:ext cx="2736304" cy="506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200000"/>
              </a:lnSpc>
            </a:pPr>
            <a:r>
              <a:rPr lang="ko-KR" altLang="en-US" sz="1600" b="1">
                <a:solidFill>
                  <a:schemeClr val="tx2">
                    <a:lumMod val="50000"/>
                  </a:schemeClr>
                </a:solidFill>
              </a:rPr>
              <a:t>진행계획</a:t>
            </a:r>
            <a:endParaRPr lang="ko-KR" altLang="en-US" sz="16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700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기상 조건에 따른 백화점 유인효과 분석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24832" y="179348"/>
            <a:ext cx="17429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pc="-150" dirty="0">
                <a:solidFill>
                  <a:schemeClr val="bg1"/>
                </a:solidFill>
              </a:rPr>
              <a:t>04.    DISCUSSION</a:t>
            </a:r>
            <a:endParaRPr lang="ko-KR" altLang="en-US" sz="1600" b="1" spc="-15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1404664" y="940760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496" y="101276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논의</a:t>
            </a:r>
          </a:p>
        </p:txBody>
      </p:sp>
      <p:sp>
        <p:nvSpPr>
          <p:cNvPr id="11" name="직사각형 18">
            <a:extLst>
              <a:ext uri="{FF2B5EF4-FFF2-40B4-BE49-F238E27FC236}">
                <a16:creationId xmlns:a16="http://schemas.microsoft.com/office/drawing/2014/main" id="{3D64AE71-CBFD-3642-B93B-2FC456716F03}"/>
              </a:ext>
            </a:extLst>
          </p:cNvPr>
          <p:cNvSpPr/>
          <p:nvPr/>
        </p:nvSpPr>
        <p:spPr>
          <a:xfrm>
            <a:off x="524832" y="1784704"/>
            <a:ext cx="8151624" cy="4524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EBB6FD-8DF1-D947-860C-E51702D7C307}"/>
              </a:ext>
            </a:extLst>
          </p:cNvPr>
          <p:cNvSpPr txBox="1"/>
          <p:nvPr/>
        </p:nvSpPr>
        <p:spPr>
          <a:xfrm>
            <a:off x="706503" y="1888788"/>
            <a:ext cx="7912666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b="1" dirty="0"/>
              <a:t>지점별 특성을 고려한 모델 수립 가능성 제시</a:t>
            </a:r>
            <a:endParaRPr lang="en-US" altLang="ko-KR" b="1" dirty="0"/>
          </a:p>
          <a:p>
            <a:pPr latinLnBrk="0">
              <a:lnSpc>
                <a:spcPct val="150000"/>
              </a:lnSpc>
            </a:pPr>
            <a:r>
              <a:rPr lang="en-US" altLang="ko-KR" b="1" dirty="0"/>
              <a:t>-&gt;</a:t>
            </a:r>
            <a:r>
              <a:rPr lang="ko-KR" altLang="en-US" b="1" dirty="0"/>
              <a:t> 주변 상권의 특징</a:t>
            </a:r>
            <a:r>
              <a:rPr lang="en-US" altLang="ko-KR" b="1" dirty="0"/>
              <a:t>,</a:t>
            </a:r>
            <a:r>
              <a:rPr lang="ko-KR" altLang="en-US" b="1" dirty="0"/>
              <a:t> 가족 구성의 형태</a:t>
            </a:r>
            <a:r>
              <a:rPr lang="en-US" altLang="ko-KR" b="1" dirty="0"/>
              <a:t>,</a:t>
            </a:r>
            <a:r>
              <a:rPr lang="ko-KR" altLang="en-US" b="1" dirty="0"/>
              <a:t> 영</a:t>
            </a:r>
            <a:r>
              <a:rPr lang="en-US" altLang="ko-KR" b="1" dirty="0"/>
              <a:t>/</a:t>
            </a:r>
            <a:r>
              <a:rPr lang="ko-KR" altLang="en-US" b="1" dirty="0"/>
              <a:t>유아의 수 등</a:t>
            </a:r>
            <a:endParaRPr lang="en-US" altLang="ko-KR" b="1" dirty="0"/>
          </a:p>
          <a:p>
            <a:pPr latinLnBrk="0">
              <a:lnSpc>
                <a:spcPct val="150000"/>
              </a:lnSpc>
            </a:pPr>
            <a:endParaRPr lang="en-US" altLang="ko-KR" b="1" dirty="0"/>
          </a:p>
          <a:p>
            <a:pPr latinLnBrk="0">
              <a:lnSpc>
                <a:spcPct val="150000"/>
              </a:lnSpc>
            </a:pPr>
            <a:r>
              <a:rPr lang="ko-KR" altLang="en-US" b="1" dirty="0"/>
              <a:t>전체 인구 수에서의 차이는 없으나 세부 연령별 특징 패턴 확인</a:t>
            </a:r>
            <a:endParaRPr lang="en-US" altLang="ko-KR" b="1" dirty="0"/>
          </a:p>
          <a:p>
            <a:pPr latinLnBrk="0">
              <a:lnSpc>
                <a:spcPct val="150000"/>
              </a:lnSpc>
            </a:pPr>
            <a:r>
              <a:rPr lang="en-US" altLang="ko-KR" b="1" dirty="0"/>
              <a:t>-&gt;</a:t>
            </a:r>
            <a:r>
              <a:rPr lang="ko-KR" altLang="en-US" b="1" dirty="0"/>
              <a:t> 세부 연령별 기상 조건 영향 분석 가능</a:t>
            </a:r>
            <a:endParaRPr lang="en-US" altLang="ko-KR" b="1" dirty="0"/>
          </a:p>
          <a:p>
            <a:pPr latinLnBrk="0">
              <a:lnSpc>
                <a:spcPct val="150000"/>
              </a:lnSpc>
            </a:pPr>
            <a:endParaRPr lang="en-US" altLang="ko-KR" b="1" dirty="0"/>
          </a:p>
          <a:p>
            <a:pPr latinLnBrk="0">
              <a:lnSpc>
                <a:spcPct val="150000"/>
              </a:lnSpc>
            </a:pPr>
            <a:r>
              <a:rPr lang="ko-KR" altLang="en-US" b="1" dirty="0"/>
              <a:t>생활 인구를 유동 인구로 가정할 수 있을까</a:t>
            </a:r>
            <a:r>
              <a:rPr lang="en-US" altLang="ko-KR" b="1" dirty="0"/>
              <a:t>?</a:t>
            </a:r>
          </a:p>
          <a:p>
            <a:pPr latinLnBrk="0">
              <a:lnSpc>
                <a:spcPct val="150000"/>
              </a:lnSpc>
            </a:pPr>
            <a:endParaRPr lang="en-US" altLang="ko-KR" b="1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기상 조건에 따른 백화점 유인효과 분석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24832" y="179348"/>
            <a:ext cx="17429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pc="-150" dirty="0">
                <a:solidFill>
                  <a:schemeClr val="bg1"/>
                </a:solidFill>
              </a:rPr>
              <a:t>04.    DISCUSSION</a:t>
            </a:r>
            <a:endParaRPr lang="ko-KR" altLang="en-US" sz="1600" b="1" spc="-15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1404664" y="940760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496" y="101276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논의</a:t>
            </a:r>
          </a:p>
        </p:txBody>
      </p:sp>
      <p:sp>
        <p:nvSpPr>
          <p:cNvPr id="11" name="직사각형 18">
            <a:extLst>
              <a:ext uri="{FF2B5EF4-FFF2-40B4-BE49-F238E27FC236}">
                <a16:creationId xmlns:a16="http://schemas.microsoft.com/office/drawing/2014/main" id="{3D64AE71-CBFD-3642-B93B-2FC456716F03}"/>
              </a:ext>
            </a:extLst>
          </p:cNvPr>
          <p:cNvSpPr/>
          <p:nvPr/>
        </p:nvSpPr>
        <p:spPr>
          <a:xfrm>
            <a:off x="524832" y="1784704"/>
            <a:ext cx="8151624" cy="4524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CB0B65-DEF2-D44D-B9ED-FA8C7672BDAD}"/>
              </a:ext>
            </a:extLst>
          </p:cNvPr>
          <p:cNvSpPr txBox="1"/>
          <p:nvPr/>
        </p:nvSpPr>
        <p:spPr>
          <a:xfrm>
            <a:off x="706503" y="1888788"/>
            <a:ext cx="7912666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b="1" dirty="0"/>
              <a:t>생활 인구를 유동 인구로 가정할 수 있을까</a:t>
            </a:r>
            <a:r>
              <a:rPr lang="en-US" altLang="ko-KR" b="1" dirty="0"/>
              <a:t>?</a:t>
            </a:r>
          </a:p>
          <a:p>
            <a:pPr latinLnBrk="0">
              <a:lnSpc>
                <a:spcPct val="150000"/>
              </a:lnSpc>
            </a:pPr>
            <a:endParaRPr lang="en-US" altLang="ko-KR" b="1" dirty="0"/>
          </a:p>
          <a:p>
            <a:pPr latinLnBrk="0">
              <a:lnSpc>
                <a:spcPct val="150000"/>
              </a:lnSpc>
            </a:pPr>
            <a:r>
              <a:rPr lang="ko-KR" altLang="en-US" b="1" dirty="0"/>
              <a:t>거주인구</a:t>
            </a:r>
            <a:endParaRPr lang="en-US" altLang="ko-KR" b="1" dirty="0"/>
          </a:p>
          <a:p>
            <a:pPr latinLnBrk="0">
              <a:lnSpc>
                <a:spcPct val="150000"/>
              </a:lnSpc>
            </a:pPr>
            <a:r>
              <a:rPr lang="en-US" altLang="ko-KR" b="1" dirty="0"/>
              <a:t>	</a:t>
            </a:r>
            <a:r>
              <a:rPr lang="ko-KR" altLang="en-US" b="1" dirty="0"/>
              <a:t>화</a:t>
            </a:r>
            <a:r>
              <a:rPr lang="en-US" altLang="ko-KR" b="1" dirty="0"/>
              <a:t>,</a:t>
            </a:r>
            <a:r>
              <a:rPr lang="ko-KR" altLang="en-US" b="1" dirty="0"/>
              <a:t> 수</a:t>
            </a:r>
            <a:r>
              <a:rPr lang="en-US" altLang="ko-KR" b="1" dirty="0"/>
              <a:t>,</a:t>
            </a:r>
            <a:r>
              <a:rPr lang="ko-KR" altLang="en-US" b="1" dirty="0"/>
              <a:t> 목 </a:t>
            </a:r>
            <a:r>
              <a:rPr lang="en-US" altLang="ko-KR" b="1" dirty="0"/>
              <a:t>/</a:t>
            </a:r>
            <a:r>
              <a:rPr lang="ko-KR" altLang="en-US" b="1" dirty="0"/>
              <a:t> </a:t>
            </a:r>
            <a:r>
              <a:rPr lang="en-US" altLang="ko-KR" b="1" dirty="0"/>
              <a:t>02~05</a:t>
            </a:r>
            <a:r>
              <a:rPr lang="ko-KR" altLang="en-US" b="1" dirty="0"/>
              <a:t>시 집계 구역 </a:t>
            </a:r>
            <a:r>
              <a:rPr lang="en-US" altLang="ko-KR" b="1" dirty="0"/>
              <a:t>1</a:t>
            </a:r>
            <a:r>
              <a:rPr lang="ko-KR" altLang="en-US" b="1" dirty="0"/>
              <a:t>년의 생활 인구 평균</a:t>
            </a:r>
            <a:endParaRPr lang="en-US" altLang="ko-KR" b="1" dirty="0"/>
          </a:p>
          <a:p>
            <a:pPr latinLnBrk="0">
              <a:lnSpc>
                <a:spcPct val="150000"/>
              </a:lnSpc>
            </a:pPr>
            <a:endParaRPr lang="en-US" altLang="ko-KR" b="1" dirty="0"/>
          </a:p>
          <a:p>
            <a:pPr latinLnBrk="0">
              <a:lnSpc>
                <a:spcPct val="150000"/>
              </a:lnSpc>
            </a:pPr>
            <a:r>
              <a:rPr lang="ko-KR" altLang="en-US" b="1" dirty="0"/>
              <a:t>유동인구</a:t>
            </a:r>
            <a:endParaRPr lang="en-US" altLang="ko-KR" b="1" dirty="0"/>
          </a:p>
          <a:p>
            <a:pPr latinLnBrk="0">
              <a:lnSpc>
                <a:spcPct val="150000"/>
              </a:lnSpc>
            </a:pPr>
            <a:r>
              <a:rPr lang="en-US" altLang="ko-KR" b="1" dirty="0"/>
              <a:t>	</a:t>
            </a:r>
            <a:r>
              <a:rPr lang="ko-KR" altLang="en-US" b="1" dirty="0"/>
              <a:t>토</a:t>
            </a:r>
            <a:r>
              <a:rPr lang="en-US" altLang="ko-KR" b="1" dirty="0"/>
              <a:t>,</a:t>
            </a:r>
            <a:r>
              <a:rPr lang="ko-KR" altLang="en-US" b="1" dirty="0"/>
              <a:t> 일 </a:t>
            </a:r>
            <a:r>
              <a:rPr lang="en-US" altLang="ko-KR" b="1" dirty="0"/>
              <a:t>/</a:t>
            </a:r>
            <a:r>
              <a:rPr lang="ko-KR" altLang="en-US" b="1" dirty="0"/>
              <a:t> </a:t>
            </a:r>
            <a:r>
              <a:rPr lang="en-US" altLang="ko-KR" b="1" dirty="0"/>
              <a:t>10~20</a:t>
            </a:r>
            <a:r>
              <a:rPr lang="ko-KR" altLang="en-US" b="1" dirty="0"/>
              <a:t>시 생활 인구 일 평균 </a:t>
            </a:r>
            <a:r>
              <a:rPr lang="en-US" altLang="ko-KR" b="1" dirty="0"/>
              <a:t>–</a:t>
            </a:r>
            <a:r>
              <a:rPr lang="ko-KR" altLang="en-US" b="1" dirty="0"/>
              <a:t> 당해 연도 거주인구</a:t>
            </a:r>
            <a:endParaRPr lang="en-US" altLang="ko-KR" b="1" dirty="0"/>
          </a:p>
          <a:p>
            <a:pPr latinLnBrk="0">
              <a:lnSpc>
                <a:spcPct val="150000"/>
              </a:lnSpc>
            </a:pP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643718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기상 조건에 따른 백화점 유인효과 분석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24832" y="179348"/>
            <a:ext cx="17429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pc="-150" dirty="0">
                <a:solidFill>
                  <a:schemeClr val="bg1"/>
                </a:solidFill>
              </a:rPr>
              <a:t>04.    DISCUSSION</a:t>
            </a:r>
            <a:endParaRPr lang="ko-KR" altLang="en-US" sz="1600" b="1" spc="-15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1404664" y="940760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496" y="101276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논의</a:t>
            </a:r>
          </a:p>
        </p:txBody>
      </p:sp>
      <p:sp>
        <p:nvSpPr>
          <p:cNvPr id="11" name="직사각형 18">
            <a:extLst>
              <a:ext uri="{FF2B5EF4-FFF2-40B4-BE49-F238E27FC236}">
                <a16:creationId xmlns:a16="http://schemas.microsoft.com/office/drawing/2014/main" id="{3D64AE71-CBFD-3642-B93B-2FC456716F03}"/>
              </a:ext>
            </a:extLst>
          </p:cNvPr>
          <p:cNvSpPr/>
          <p:nvPr/>
        </p:nvSpPr>
        <p:spPr>
          <a:xfrm>
            <a:off x="524832" y="1784704"/>
            <a:ext cx="8151624" cy="4524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D95D7E-24FA-1A43-B39C-C966605BD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25" y="2028430"/>
            <a:ext cx="3924300" cy="40648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89A838-F0E2-7749-B737-A1E1F2362B92}"/>
              </a:ext>
            </a:extLst>
          </p:cNvPr>
          <p:cNvSpPr/>
          <p:nvPr/>
        </p:nvSpPr>
        <p:spPr>
          <a:xfrm>
            <a:off x="2045707" y="2185495"/>
            <a:ext cx="1224136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신촌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B8B155-A653-E543-951F-F811A7599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658" y="2020511"/>
            <a:ext cx="3924300" cy="406486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94A67B2-C29A-F14D-8AD2-593F4F31917E}"/>
              </a:ext>
            </a:extLst>
          </p:cNvPr>
          <p:cNvSpPr/>
          <p:nvPr/>
        </p:nvSpPr>
        <p:spPr>
          <a:xfrm>
            <a:off x="5984740" y="2185495"/>
            <a:ext cx="1224136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목동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C4AC5A7-5636-F64C-9560-934F042E17A3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44104" y="2507108"/>
            <a:ext cx="798101" cy="7920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32C991-B625-8945-A13E-33F31ECACAB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302" y="2552676"/>
            <a:ext cx="798101" cy="7920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A4F0C0E-AF7D-CD48-86CC-E5C60410DC92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15579" y="2973241"/>
            <a:ext cx="798101" cy="7920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157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기상 조건에 따른 백화점 유인효과 분석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24832" y="179348"/>
            <a:ext cx="17429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pc="-150" dirty="0">
                <a:solidFill>
                  <a:schemeClr val="bg1"/>
                </a:solidFill>
              </a:rPr>
              <a:t>04.    DISCUSSION</a:t>
            </a:r>
            <a:endParaRPr lang="ko-KR" altLang="en-US" sz="1600" b="1" spc="-15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1404664" y="940760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496" y="101276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추후 목표</a:t>
            </a:r>
          </a:p>
        </p:txBody>
      </p:sp>
      <p:sp>
        <p:nvSpPr>
          <p:cNvPr id="11" name="직사각형 18">
            <a:extLst>
              <a:ext uri="{FF2B5EF4-FFF2-40B4-BE49-F238E27FC236}">
                <a16:creationId xmlns:a16="http://schemas.microsoft.com/office/drawing/2014/main" id="{3D64AE71-CBFD-3642-B93B-2FC456716F03}"/>
              </a:ext>
            </a:extLst>
          </p:cNvPr>
          <p:cNvSpPr/>
          <p:nvPr/>
        </p:nvSpPr>
        <p:spPr>
          <a:xfrm>
            <a:off x="524832" y="1784704"/>
            <a:ext cx="8151624" cy="4524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EBB6FD-8DF1-D947-860C-E51702D7C307}"/>
              </a:ext>
            </a:extLst>
          </p:cNvPr>
          <p:cNvSpPr txBox="1"/>
          <p:nvPr/>
        </p:nvSpPr>
        <p:spPr>
          <a:xfrm>
            <a:off x="706503" y="1888788"/>
            <a:ext cx="7912666" cy="3778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b="1" dirty="0"/>
              <a:t>SKT</a:t>
            </a:r>
            <a:r>
              <a:rPr lang="ko-KR" altLang="en-US" b="1" dirty="0"/>
              <a:t> 데이터 허브에 공개된 구 단위 유동 인구 데이터와의 비교</a:t>
            </a:r>
            <a:endParaRPr lang="en-US" altLang="ko-KR" b="1" dirty="0"/>
          </a:p>
          <a:p>
            <a:pPr latinLnBrk="0">
              <a:lnSpc>
                <a:spcPct val="150000"/>
              </a:lnSpc>
            </a:pPr>
            <a:r>
              <a:rPr lang="en-US" altLang="ko-KR" b="1" dirty="0"/>
              <a:t>-&gt;</a:t>
            </a:r>
            <a:r>
              <a:rPr lang="ko-KR" altLang="en-US" b="1" dirty="0"/>
              <a:t> </a:t>
            </a:r>
            <a:r>
              <a:rPr lang="en-US" altLang="ko-KR" b="1" dirty="0"/>
              <a:t>KT</a:t>
            </a:r>
            <a:r>
              <a:rPr lang="ko-KR" altLang="en-US" b="1" dirty="0"/>
              <a:t> 생활 인구 데이터에 대한 유효성 검증</a:t>
            </a:r>
            <a:endParaRPr lang="en-US" altLang="ko-KR" b="1" dirty="0"/>
          </a:p>
          <a:p>
            <a:pPr latinLnBrk="0">
              <a:lnSpc>
                <a:spcPct val="150000"/>
              </a:lnSpc>
            </a:pPr>
            <a:endParaRPr lang="en-US" altLang="ko-KR" b="1" dirty="0"/>
          </a:p>
          <a:p>
            <a:pPr latinLnBrk="0">
              <a:lnSpc>
                <a:spcPct val="150000"/>
              </a:lnSpc>
            </a:pPr>
            <a:r>
              <a:rPr lang="ko-KR" altLang="en-US" b="1" dirty="0"/>
              <a:t>임의로 설정한 기상 조건을 실제 값 혹은 다른 기준으로 변환하여 적용</a:t>
            </a:r>
            <a:endParaRPr lang="en-US" altLang="ko-KR" b="1" dirty="0"/>
          </a:p>
          <a:p>
            <a:pPr latinLnBrk="0">
              <a:lnSpc>
                <a:spcPct val="150000"/>
              </a:lnSpc>
            </a:pPr>
            <a:endParaRPr lang="en-US" altLang="ko-KR" b="1" dirty="0"/>
          </a:p>
          <a:p>
            <a:pPr latinLnBrk="0">
              <a:lnSpc>
                <a:spcPct val="150000"/>
              </a:lnSpc>
            </a:pPr>
            <a:r>
              <a:rPr lang="ko-KR" altLang="en-US" b="1" dirty="0"/>
              <a:t>의사결정 나무를 활용하여 고객 방문 예측 변수 파악</a:t>
            </a:r>
            <a:endParaRPr lang="en-US" altLang="ko-KR" b="1" dirty="0"/>
          </a:p>
          <a:p>
            <a:pPr latinLnBrk="0">
              <a:lnSpc>
                <a:spcPct val="150000"/>
              </a:lnSpc>
            </a:pPr>
            <a:endParaRPr lang="en-US" altLang="ko-KR" b="1" dirty="0"/>
          </a:p>
          <a:p>
            <a:pPr latinLnBrk="0">
              <a:lnSpc>
                <a:spcPct val="150000"/>
              </a:lnSpc>
            </a:pPr>
            <a:r>
              <a:rPr lang="ko-KR" altLang="en-US" b="1" dirty="0"/>
              <a:t>기상 조건 반응에 대해 유사 패턴 갖는 백화점 </a:t>
            </a:r>
            <a:r>
              <a:rPr lang="ko-KR" altLang="en-US" b="1" dirty="0" err="1"/>
              <a:t>클러스터링</a:t>
            </a:r>
            <a:endParaRPr lang="en-US" altLang="ko-KR" b="1" dirty="0"/>
          </a:p>
          <a:p>
            <a:pPr latinLnBrk="0">
              <a:lnSpc>
                <a:spcPct val="150000"/>
              </a:lnSpc>
            </a:pPr>
            <a:r>
              <a:rPr lang="ko-KR" altLang="en-US" b="1" dirty="0"/>
              <a:t>  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514933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기상 조건에 따른 백화점 유인효과 분석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3848" y="5178678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</a:rPr>
              <a:t>HAPPY BEAN</a:t>
            </a:r>
            <a:endParaRPr lang="ko-KR" altLang="en-US" sz="16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19036" y="99947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기상 조건에 따른 백화점 유인효과 분석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01628" y="4858432"/>
            <a:ext cx="27363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200000"/>
              </a:lnSpc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비즈니스 이해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</a:endParaRPr>
          </a:p>
          <a:p>
            <a:pPr algn="dist">
              <a:lnSpc>
                <a:spcPct val="200000"/>
              </a:lnSpc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프로젝트 정의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6E70AA-EC4B-2549-BC69-D10B41FF464A}"/>
              </a:ext>
            </a:extLst>
          </p:cNvPr>
          <p:cNvSpPr txBox="1"/>
          <p:nvPr/>
        </p:nvSpPr>
        <p:spPr>
          <a:xfrm>
            <a:off x="2661568" y="3068960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INTRO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570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24832" y="179348"/>
            <a:ext cx="17429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</a:rPr>
              <a:t>01.    INTRO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기상 조건에 따른 백화점 유인효과 분석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-1404664" y="940760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496" y="101276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비즈니스 이해 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395536" y="1660840"/>
            <a:ext cx="4176464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524832" y="1784704"/>
            <a:ext cx="8151624" cy="4524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706502" y="1888788"/>
            <a:ext cx="85950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1600" b="1" dirty="0"/>
              <a:t>미세먼지 피해서 백화점</a:t>
            </a:r>
            <a:r>
              <a:rPr lang="en-US" altLang="ko-KR" sz="1600" b="1" dirty="0"/>
              <a:t>·</a:t>
            </a:r>
            <a:r>
              <a:rPr lang="ko-KR" altLang="en-US" sz="1600" b="1" dirty="0"/>
              <a:t>쇼핑몰로</a:t>
            </a:r>
            <a:r>
              <a:rPr lang="en-US" altLang="ko-KR" sz="1600" b="1" dirty="0"/>
              <a:t>…</a:t>
            </a:r>
            <a:r>
              <a:rPr lang="ko-KR" altLang="en-US" sz="1600" b="1" dirty="0"/>
              <a:t>방문객 </a:t>
            </a:r>
            <a:r>
              <a:rPr lang="en-US" altLang="ko-KR" sz="1600" b="1" dirty="0"/>
              <a:t>'</a:t>
            </a:r>
            <a:r>
              <a:rPr lang="ko-KR" altLang="en-US" sz="1600" b="1" dirty="0"/>
              <a:t>북적</a:t>
            </a:r>
            <a:r>
              <a:rPr lang="en-US" altLang="ko-KR" sz="1600" b="1" dirty="0"/>
              <a:t>‘        </a:t>
            </a:r>
            <a:r>
              <a:rPr lang="en-US" altLang="ko-KR" sz="1600" dirty="0"/>
              <a:t>2019.03.06 15:29</a:t>
            </a:r>
            <a:r>
              <a:rPr lang="en-US" altLang="ko-KR" sz="1600" b="1" dirty="0"/>
              <a:t> </a:t>
            </a:r>
          </a:p>
          <a:p>
            <a:pPr latinLnBrk="0">
              <a:lnSpc>
                <a:spcPct val="150000"/>
              </a:lnSpc>
            </a:pPr>
            <a:endParaRPr lang="en-US" altLang="ko-KR" sz="1600" b="1" dirty="0"/>
          </a:p>
          <a:p>
            <a:pPr latinLnBrk="0">
              <a:lnSpc>
                <a:spcPct val="150000"/>
              </a:lnSpc>
            </a:pPr>
            <a:r>
              <a:rPr lang="en-US" altLang="ko-KR" sz="1600" b="1" dirty="0"/>
              <a:t>: </a:t>
            </a:r>
            <a:r>
              <a:rPr lang="ko-KR" altLang="en-US" sz="1600" b="1" dirty="0"/>
              <a:t>미세먼지 공습을 피해 실내공간 방문객이 늘면서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유통업계가 특수를 누리고 있다</a:t>
            </a:r>
            <a:r>
              <a:rPr lang="en-US" altLang="ko-KR" sz="1600" b="1" dirty="0"/>
              <a:t>.</a:t>
            </a:r>
          </a:p>
          <a:p>
            <a:pPr latinLnBrk="0">
              <a:lnSpc>
                <a:spcPct val="150000"/>
              </a:lnSpc>
            </a:pPr>
            <a:r>
              <a:rPr lang="en-US" altLang="ko-KR" sz="1600" b="1" dirty="0"/>
              <a:t> </a:t>
            </a:r>
            <a:r>
              <a:rPr lang="ko-KR" altLang="en-US" sz="1600" b="1" dirty="0" err="1"/>
              <a:t>롯데백화점의</a:t>
            </a:r>
            <a:r>
              <a:rPr lang="ko-KR" altLang="en-US" sz="1600" b="1" dirty="0"/>
              <a:t> 경우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지난 </a:t>
            </a:r>
            <a:r>
              <a:rPr lang="en-US" altLang="ko-KR" sz="1600" b="1" dirty="0"/>
              <a:t>3</a:t>
            </a:r>
            <a:r>
              <a:rPr lang="ko-KR" altLang="en-US" sz="1600" b="1" dirty="0"/>
              <a:t>월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미세먼지 비상저감 조치가 발령된 </a:t>
            </a:r>
            <a:r>
              <a:rPr lang="en-US" altLang="ko-KR" sz="1600" b="1" dirty="0"/>
              <a:t>5</a:t>
            </a:r>
            <a:r>
              <a:rPr lang="ko-KR" altLang="en-US" sz="1600" b="1" dirty="0"/>
              <a:t>일간 전국지점 </a:t>
            </a:r>
            <a:endParaRPr lang="en-US" altLang="ko-KR" sz="1600" b="1" dirty="0"/>
          </a:p>
          <a:p>
            <a:pPr latinLnBrk="0">
              <a:lnSpc>
                <a:spcPct val="150000"/>
              </a:lnSpc>
            </a:pPr>
            <a:r>
              <a:rPr lang="en-US" altLang="ko-KR" sz="1600" b="1" dirty="0"/>
              <a:t> </a:t>
            </a:r>
            <a:r>
              <a:rPr lang="ko-KR" altLang="en-US" sz="1600" b="1" dirty="0"/>
              <a:t>총 </a:t>
            </a:r>
            <a:r>
              <a:rPr lang="en-US" altLang="ko-KR" sz="1600" b="1" dirty="0"/>
              <a:t>58</a:t>
            </a:r>
            <a:r>
              <a:rPr lang="ko-KR" altLang="en-US" sz="1600" b="1" dirty="0"/>
              <a:t>개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점포 매출이 지난해 같은 기간보다 </a:t>
            </a:r>
            <a:r>
              <a:rPr lang="en-US" altLang="ko-KR" sz="1600" b="1" dirty="0"/>
              <a:t>9.1% </a:t>
            </a:r>
            <a:r>
              <a:rPr lang="ko-KR" altLang="en-US" sz="1600" b="1" dirty="0"/>
              <a:t>상승했다</a:t>
            </a:r>
            <a:r>
              <a:rPr lang="en-US" altLang="ko-KR" sz="1600" b="1" dirty="0"/>
              <a:t>. </a:t>
            </a:r>
            <a:r>
              <a:rPr lang="ko-KR" altLang="en-US" sz="1600" b="1" dirty="0"/>
              <a:t>구매고객은 이보다 많은</a:t>
            </a:r>
            <a:endParaRPr lang="en-US" altLang="ko-KR" sz="1600" b="1" dirty="0"/>
          </a:p>
          <a:p>
            <a:pPr latinLnBrk="0">
              <a:lnSpc>
                <a:spcPct val="150000"/>
              </a:lnSpc>
            </a:pPr>
            <a:r>
              <a:rPr lang="en-US" altLang="ko-KR" sz="1600" b="1" dirty="0"/>
              <a:t> 18.8%</a:t>
            </a:r>
            <a:r>
              <a:rPr lang="ko-KR" altLang="en-US" sz="1600" b="1" dirty="0"/>
              <a:t>의 상승률을 보여주었다</a:t>
            </a:r>
            <a:r>
              <a:rPr lang="en-US" altLang="ko-KR" sz="1600" b="1" dirty="0"/>
              <a:t>.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24832" y="179348"/>
            <a:ext cx="17429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</a:rPr>
              <a:t>01.    INTRO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기상 조건에 따른 백화점 유인효과 분석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38450" y="6917424"/>
            <a:ext cx="85950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400" b="1" dirty="0"/>
              <a:t>전제 </a:t>
            </a:r>
            <a:r>
              <a:rPr lang="en-US" altLang="ko-KR" sz="1400" b="1" dirty="0"/>
              <a:t>1. </a:t>
            </a:r>
            <a:r>
              <a:rPr lang="ko-KR" altLang="en-US" sz="1400" b="1" dirty="0"/>
              <a:t>미세먼지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강우량은 악천후를 대표함</a:t>
            </a:r>
            <a:r>
              <a:rPr lang="en-US" altLang="ko-KR" sz="1400" b="1" dirty="0"/>
              <a:t> - </a:t>
            </a:r>
            <a:r>
              <a:rPr lang="ko-KR" altLang="en-US" sz="1400" b="1" dirty="0"/>
              <a:t>기상데이터</a:t>
            </a:r>
            <a:endParaRPr lang="en-US" altLang="ko-KR" sz="1400" b="1" dirty="0"/>
          </a:p>
          <a:p>
            <a:pPr latinLnBrk="0"/>
            <a:r>
              <a:rPr lang="ko-KR" altLang="en-US" sz="1400" b="1" dirty="0"/>
              <a:t>전제 </a:t>
            </a:r>
            <a:r>
              <a:rPr lang="en-US" altLang="ko-KR" sz="1400" b="1" dirty="0"/>
              <a:t>2.</a:t>
            </a:r>
            <a:r>
              <a:rPr lang="ko-KR" altLang="en-US" sz="1400" b="1" dirty="0"/>
              <a:t> 일일 매출데이터가 없기 때문에 생활인구 데이터를 차용</a:t>
            </a:r>
            <a:r>
              <a:rPr lang="en-US" altLang="ko-KR" sz="1400" b="1" dirty="0"/>
              <a:t>  - </a:t>
            </a:r>
            <a:r>
              <a:rPr lang="ko-KR" altLang="en-US" sz="1400" b="1" dirty="0"/>
              <a:t>인구데이터 </a:t>
            </a:r>
            <a:endParaRPr lang="en-US" altLang="ko-KR" sz="1400" b="1" dirty="0"/>
          </a:p>
          <a:p>
            <a:pPr latinLnBrk="0"/>
            <a:endParaRPr lang="en-US" altLang="ko-KR" sz="1400" b="1" dirty="0"/>
          </a:p>
          <a:p>
            <a:pPr latinLnBrk="0"/>
            <a:r>
              <a:rPr lang="ko-KR" altLang="en-US" sz="1400" b="1" dirty="0"/>
              <a:t>기상데이터와 인구데이터를 통해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 악천후에 따른 백화점안의 유동인구를 분석한다</a:t>
            </a:r>
            <a:r>
              <a:rPr lang="en-US" altLang="ko-KR" sz="1400" b="1" dirty="0"/>
              <a:t>.</a:t>
            </a:r>
          </a:p>
          <a:p>
            <a:pPr latinLnBrk="0"/>
            <a:r>
              <a:rPr lang="ko-KR" altLang="en-US" sz="1400" b="1" dirty="0"/>
              <a:t>파생적으로 주변 상권 분석을 통해 백화점의 흡인력을 분석한다</a:t>
            </a:r>
            <a:r>
              <a:rPr lang="en-US" altLang="ko-KR" sz="1400" b="1" dirty="0"/>
              <a:t>.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Happy Bean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-1404664" y="940760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5496" y="101276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프로젝트 정의 </a:t>
            </a:r>
          </a:p>
        </p:txBody>
      </p:sp>
      <p:cxnSp>
        <p:nvCxnSpPr>
          <p:cNvPr id="38" name="직선 연결선 37"/>
          <p:cNvCxnSpPr/>
          <p:nvPr/>
        </p:nvCxnSpPr>
        <p:spPr>
          <a:xfrm>
            <a:off x="395536" y="1660840"/>
            <a:ext cx="4176464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524832" y="1784704"/>
            <a:ext cx="8151624" cy="4524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706502" y="1888788"/>
            <a:ext cx="8595091" cy="184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lnSpc>
                <a:spcPct val="200000"/>
              </a:lnSpc>
              <a:buAutoNum type="arabicPeriod"/>
            </a:pPr>
            <a:r>
              <a:rPr lang="ko-KR" altLang="en-US" sz="2000" b="1" dirty="0"/>
              <a:t>날씨가 좋지 않은 날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백화점에 고객이 더 많이 올까</a:t>
            </a:r>
            <a:r>
              <a:rPr lang="en-US" altLang="ko-KR" sz="2000" b="1" dirty="0"/>
              <a:t>?</a:t>
            </a:r>
          </a:p>
          <a:p>
            <a:pPr marL="342900" indent="-342900" latinLnBrk="0">
              <a:lnSpc>
                <a:spcPct val="200000"/>
              </a:lnSpc>
              <a:buAutoNum type="arabicPeriod"/>
            </a:pPr>
            <a:r>
              <a:rPr lang="ko-KR" altLang="en-US" sz="2000" b="1" dirty="0"/>
              <a:t>얼마나 더 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 덜 올까</a:t>
            </a:r>
            <a:r>
              <a:rPr lang="en-US" altLang="ko-KR" sz="2000" b="1" dirty="0"/>
              <a:t>?</a:t>
            </a:r>
          </a:p>
          <a:p>
            <a:pPr marL="342900" indent="-342900" latinLnBrk="0">
              <a:lnSpc>
                <a:spcPct val="200000"/>
              </a:lnSpc>
              <a:buAutoNum type="arabicPeriod"/>
            </a:pPr>
            <a:r>
              <a:rPr lang="ko-KR" altLang="en-US" sz="2000" b="1" dirty="0"/>
              <a:t>각 </a:t>
            </a:r>
            <a:r>
              <a:rPr lang="ko-KR" altLang="en-US" sz="2000" b="1" dirty="0" err="1"/>
              <a:t>매장별</a:t>
            </a:r>
            <a:r>
              <a:rPr lang="ko-KR" altLang="en-US" sz="2000" b="1" dirty="0"/>
              <a:t> 차이는 없을까</a:t>
            </a:r>
            <a:r>
              <a:rPr lang="en-US" altLang="ko-KR" sz="2000" b="1" dirty="0"/>
              <a:t>?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106614" y="4156568"/>
            <a:ext cx="6930771" cy="1474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기상 조건 별 방문객 예측 및 세그먼트 </a:t>
            </a:r>
            <a:endParaRPr lang="en-US" altLang="ko-KR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백화점 날씨 마케팅 전략 제안</a:t>
            </a:r>
            <a:endParaRPr lang="en-US" altLang="ko-KR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5956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19036" y="99947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기상 조건에 따른 백화점 유인효과 분석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61568" y="3068960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METHODS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1628" y="4859424"/>
            <a:ext cx="2736304" cy="1983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200000"/>
              </a:lnSpc>
            </a:pPr>
            <a:r>
              <a:rPr lang="ko-KR" altLang="en-US" sz="1600" b="1" dirty="0" err="1">
                <a:solidFill>
                  <a:schemeClr val="tx2">
                    <a:lumMod val="50000"/>
                  </a:schemeClr>
                </a:solidFill>
              </a:rPr>
              <a:t>집계구역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</a:endParaRPr>
          </a:p>
          <a:p>
            <a:pPr algn="dist">
              <a:lnSpc>
                <a:spcPct val="200000"/>
              </a:lnSpc>
            </a:pPr>
            <a:r>
              <a:rPr lang="ko-KR" altLang="en-US" sz="1600" b="1" dirty="0" err="1">
                <a:solidFill>
                  <a:schemeClr val="tx2">
                    <a:lumMod val="50000"/>
                  </a:schemeClr>
                </a:solidFill>
              </a:rPr>
              <a:t>생활인구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</a:endParaRPr>
          </a:p>
          <a:p>
            <a:pPr algn="dist">
              <a:lnSpc>
                <a:spcPct val="200000"/>
              </a:lnSpc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기상조건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</a:endParaRPr>
          </a:p>
          <a:p>
            <a:pPr algn="dist">
              <a:lnSpc>
                <a:spcPct val="200000"/>
              </a:lnSpc>
            </a:pPr>
            <a:endParaRPr lang="ko-KR" altLang="en-US" sz="16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215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24832" y="179348"/>
            <a:ext cx="17429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pc="-150" dirty="0">
                <a:solidFill>
                  <a:schemeClr val="bg1"/>
                </a:solidFill>
              </a:rPr>
              <a:t>02.    MOETHOD</a:t>
            </a:r>
            <a:endParaRPr lang="ko-KR" altLang="en-US" sz="16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Happy Bean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기상 조건에 따른 백화점 유인효과 분석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404664" y="940760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496" y="101276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집계 구역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-1317936" y="7525564"/>
            <a:ext cx="4176464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-1188640" y="7649428"/>
            <a:ext cx="7791584" cy="17481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-1161461" y="7813596"/>
            <a:ext cx="85950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400" b="1" dirty="0"/>
              <a:t>기상변화에 따른 백화점 생활인구 분석을 통해 </a:t>
            </a:r>
            <a:endParaRPr lang="en-US" altLang="ko-KR" sz="1400" b="1" dirty="0"/>
          </a:p>
          <a:p>
            <a:pPr latinLnBrk="0"/>
            <a:endParaRPr lang="en-US" altLang="ko-KR" sz="1400" b="1" dirty="0"/>
          </a:p>
          <a:p>
            <a:pPr marL="342900" indent="-342900" latinLnBrk="0">
              <a:buAutoNum type="arabicPeriod"/>
            </a:pPr>
            <a:r>
              <a:rPr lang="ko-KR" altLang="en-US" sz="1400" b="1" dirty="0"/>
              <a:t>기상에 따라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어떠한 연령과 성별의 인구가 백화점에 위치하는지 알 수 있다</a:t>
            </a:r>
            <a:r>
              <a:rPr lang="en-US" altLang="ko-KR" sz="1400" b="1" dirty="0"/>
              <a:t>.</a:t>
            </a:r>
          </a:p>
          <a:p>
            <a:pPr marL="342900" indent="-342900" latinLnBrk="0">
              <a:buAutoNum type="arabicPeriod"/>
            </a:pPr>
            <a:endParaRPr lang="en-US" altLang="ko-KR" sz="1400" b="1" dirty="0"/>
          </a:p>
          <a:p>
            <a:pPr marL="342900" indent="-342900" latinLnBrk="0">
              <a:buAutoNum type="arabicPeriod"/>
            </a:pPr>
            <a:r>
              <a:rPr lang="ko-KR" altLang="en-US" sz="1400" b="1" dirty="0"/>
              <a:t>파생적으로</a:t>
            </a:r>
            <a:r>
              <a:rPr lang="en-US" altLang="ko-KR" sz="1400" b="1" dirty="0"/>
              <a:t>,  </a:t>
            </a:r>
            <a:r>
              <a:rPr lang="ko-KR" altLang="en-US" sz="1400" b="1" dirty="0"/>
              <a:t>기상에 따라 백화점이 주변상권 인구를 얼마나 흡수하는지 파악할 수 있다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     </a:t>
            </a:r>
            <a:endParaRPr lang="en-US" altLang="ko-KR" sz="1400" b="1" dirty="0"/>
          </a:p>
        </p:txBody>
      </p:sp>
      <p:sp>
        <p:nvSpPr>
          <p:cNvPr id="18" name="직사각형 17"/>
          <p:cNvSpPr/>
          <p:nvPr/>
        </p:nvSpPr>
        <p:spPr>
          <a:xfrm>
            <a:off x="524832" y="1784704"/>
            <a:ext cx="8151624" cy="4524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06503" y="1888788"/>
            <a:ext cx="7753930" cy="245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ko-KR" altLang="en-US" sz="2000" b="1" dirty="0"/>
              <a:t>통계청에서 제공하는 </a:t>
            </a:r>
            <a:r>
              <a:rPr lang="en-US" altLang="ko-KR" sz="2000" b="1" dirty="0"/>
              <a:t>2016</a:t>
            </a:r>
            <a:r>
              <a:rPr lang="ko-KR" altLang="en-US" sz="2000" b="1" dirty="0"/>
              <a:t> 집계 구역 </a:t>
            </a:r>
            <a:r>
              <a:rPr lang="ko-KR" altLang="en-US" sz="2000" b="1" dirty="0" err="1"/>
              <a:t>데이터셋</a:t>
            </a:r>
            <a:endParaRPr lang="en-US" altLang="ko-KR" sz="2000" b="1" dirty="0"/>
          </a:p>
          <a:p>
            <a:pPr latinLnBrk="0">
              <a:lnSpc>
                <a:spcPct val="200000"/>
              </a:lnSpc>
            </a:pPr>
            <a:r>
              <a:rPr lang="ko-KR" altLang="en-US" sz="2000" b="1" dirty="0"/>
              <a:t>상대적으로 작고 구체적으로 원하는 지역 선정 가능</a:t>
            </a:r>
            <a:endParaRPr lang="en-US" altLang="ko-KR" sz="2000" b="1" dirty="0"/>
          </a:p>
          <a:p>
            <a:pPr latinLnBrk="0">
              <a:lnSpc>
                <a:spcPct val="200000"/>
              </a:lnSpc>
            </a:pPr>
            <a:endParaRPr lang="en-US" altLang="ko-KR" sz="2000" b="1" dirty="0"/>
          </a:p>
          <a:p>
            <a:pPr algn="ctr" latinLnBrk="0">
              <a:lnSpc>
                <a:spcPct val="200000"/>
              </a:lnSpc>
            </a:pPr>
            <a:r>
              <a:rPr lang="ko-KR" altLang="en-US" sz="2000" b="1" dirty="0"/>
              <a:t>구</a:t>
            </a:r>
            <a:r>
              <a:rPr lang="en-US" altLang="ko-KR" sz="2000" b="1" dirty="0"/>
              <a:t>: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25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-&gt;</a:t>
            </a:r>
            <a:r>
              <a:rPr lang="ko-KR" altLang="en-US" sz="2000" b="1" dirty="0"/>
              <a:t> 동</a:t>
            </a:r>
            <a:r>
              <a:rPr lang="en-US" altLang="ko-KR" sz="2000" b="1" dirty="0"/>
              <a:t>: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424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-&gt;</a:t>
            </a:r>
            <a:r>
              <a:rPr lang="ko-KR" altLang="en-US" sz="2000" b="1" dirty="0"/>
              <a:t> 집계 구역</a:t>
            </a:r>
            <a:r>
              <a:rPr lang="en-US" altLang="ko-KR" sz="2000" b="1" dirty="0"/>
              <a:t>: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19,153</a:t>
            </a:r>
          </a:p>
        </p:txBody>
      </p:sp>
    </p:spTree>
    <p:extLst>
      <p:ext uri="{BB962C8B-B14F-4D97-AF65-F5344CB8AC3E}">
        <p14:creationId xmlns:p14="http://schemas.microsoft.com/office/powerpoint/2010/main" val="3186512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Happy Bean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기상 조건에 따른 백화점 유인효과 분석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404664" y="940760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496" y="101276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집계 구역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-1317936" y="7525564"/>
            <a:ext cx="4176464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-1188640" y="7649428"/>
            <a:ext cx="7791584" cy="17481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-1161461" y="7813596"/>
            <a:ext cx="85950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400" b="1" dirty="0"/>
              <a:t>기상변화에 따른 백화점 생활인구 분석을 통해 </a:t>
            </a:r>
            <a:endParaRPr lang="en-US" altLang="ko-KR" sz="1400" b="1" dirty="0"/>
          </a:p>
          <a:p>
            <a:pPr latinLnBrk="0"/>
            <a:endParaRPr lang="en-US" altLang="ko-KR" sz="1400" b="1" dirty="0"/>
          </a:p>
          <a:p>
            <a:pPr marL="342900" indent="-342900" latinLnBrk="0">
              <a:buAutoNum type="arabicPeriod"/>
            </a:pPr>
            <a:r>
              <a:rPr lang="ko-KR" altLang="en-US" sz="1400" b="1" dirty="0"/>
              <a:t>기상에 따라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어떠한 연령과 성별의 인구가 백화점에 위치하는지 알 수 있다</a:t>
            </a:r>
            <a:r>
              <a:rPr lang="en-US" altLang="ko-KR" sz="1400" b="1" dirty="0"/>
              <a:t>.</a:t>
            </a:r>
          </a:p>
          <a:p>
            <a:pPr marL="342900" indent="-342900" latinLnBrk="0">
              <a:buAutoNum type="arabicPeriod"/>
            </a:pPr>
            <a:endParaRPr lang="en-US" altLang="ko-KR" sz="1400" b="1" dirty="0"/>
          </a:p>
          <a:p>
            <a:pPr marL="342900" indent="-342900" latinLnBrk="0">
              <a:buAutoNum type="arabicPeriod"/>
            </a:pPr>
            <a:r>
              <a:rPr lang="ko-KR" altLang="en-US" sz="1400" b="1" dirty="0"/>
              <a:t>파생적으로</a:t>
            </a:r>
            <a:r>
              <a:rPr lang="en-US" altLang="ko-KR" sz="1400" b="1" dirty="0"/>
              <a:t>,  </a:t>
            </a:r>
            <a:r>
              <a:rPr lang="ko-KR" altLang="en-US" sz="1400" b="1" dirty="0"/>
              <a:t>기상에 따라 백화점이 주변상권 인구를 얼마나 흡수하는지 파악할 수 있다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     </a:t>
            </a:r>
            <a:endParaRPr lang="en-US" altLang="ko-KR" sz="1400" b="1" dirty="0"/>
          </a:p>
        </p:txBody>
      </p:sp>
      <p:sp>
        <p:nvSpPr>
          <p:cNvPr id="18" name="직사각형 17"/>
          <p:cNvSpPr/>
          <p:nvPr/>
        </p:nvSpPr>
        <p:spPr>
          <a:xfrm>
            <a:off x="524832" y="1784704"/>
            <a:ext cx="8151624" cy="4524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06503" y="1888788"/>
            <a:ext cx="7753930" cy="184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ko-KR" altLang="en-US" sz="2000" b="1" dirty="0"/>
              <a:t>통계청에서 제공하는 </a:t>
            </a:r>
            <a:r>
              <a:rPr lang="en-US" altLang="ko-KR" sz="2000" b="1" dirty="0"/>
              <a:t>2016</a:t>
            </a:r>
            <a:r>
              <a:rPr lang="ko-KR" altLang="en-US" sz="2000" b="1" dirty="0"/>
              <a:t> 집계 구역 </a:t>
            </a:r>
            <a:r>
              <a:rPr lang="ko-KR" altLang="en-US" sz="2000" b="1" dirty="0" err="1"/>
              <a:t>데이터셋</a:t>
            </a:r>
            <a:endParaRPr lang="en-US" altLang="ko-KR" sz="2000" b="1" dirty="0"/>
          </a:p>
          <a:p>
            <a:pPr latinLnBrk="0">
              <a:lnSpc>
                <a:spcPct val="200000"/>
              </a:lnSpc>
            </a:pPr>
            <a:endParaRPr lang="en-US" altLang="ko-KR" sz="2000" b="1" dirty="0"/>
          </a:p>
          <a:p>
            <a:pPr algn="ctr" latinLnBrk="0">
              <a:lnSpc>
                <a:spcPct val="200000"/>
              </a:lnSpc>
            </a:pPr>
            <a:r>
              <a:rPr lang="ko-KR" altLang="en-US" sz="2000" b="1" dirty="0"/>
              <a:t>구</a:t>
            </a:r>
            <a:r>
              <a:rPr lang="en-US" altLang="ko-KR" sz="2000" b="1" dirty="0"/>
              <a:t>: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25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-&gt;</a:t>
            </a:r>
            <a:r>
              <a:rPr lang="ko-KR" altLang="en-US" sz="2000" b="1" dirty="0"/>
              <a:t> 동</a:t>
            </a:r>
            <a:r>
              <a:rPr lang="en-US" altLang="ko-KR" sz="2000" b="1" dirty="0"/>
              <a:t>: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424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-&gt;</a:t>
            </a:r>
            <a:r>
              <a:rPr lang="ko-KR" altLang="en-US" sz="2000" b="1" dirty="0"/>
              <a:t> 집계 구역</a:t>
            </a:r>
            <a:r>
              <a:rPr lang="en-US" altLang="ko-KR" sz="2000" b="1" dirty="0"/>
              <a:t>: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19,153</a:t>
            </a:r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9470CFA1-14D0-044F-ACA0-A207025A3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32" y="1820436"/>
            <a:ext cx="8151624" cy="4438362"/>
          </a:xfrm>
          <a:prstGeom prst="rect">
            <a:avLst/>
          </a:prstGeom>
        </p:spPr>
      </p:pic>
      <p:sp>
        <p:nvSpPr>
          <p:cNvPr id="17" name="직사각형 3">
            <a:extLst>
              <a:ext uri="{FF2B5EF4-FFF2-40B4-BE49-F238E27FC236}">
                <a16:creationId xmlns:a16="http://schemas.microsoft.com/office/drawing/2014/main" id="{246A2407-7942-BD48-B376-29D399FEA974}"/>
              </a:ext>
            </a:extLst>
          </p:cNvPr>
          <p:cNvSpPr/>
          <p:nvPr/>
        </p:nvSpPr>
        <p:spPr>
          <a:xfrm>
            <a:off x="524832" y="179348"/>
            <a:ext cx="17429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pc="-150" dirty="0">
                <a:solidFill>
                  <a:schemeClr val="bg1"/>
                </a:solidFill>
              </a:rPr>
              <a:t>02.    MOETHOD</a:t>
            </a:r>
            <a:endParaRPr lang="ko-KR" altLang="en-US" sz="16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274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Happy Bean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기상 조건에 따른 백화점 유인효과 분석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404664" y="940760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496" y="101276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집계 구역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-1317936" y="7525564"/>
            <a:ext cx="4176464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-1188640" y="7649428"/>
            <a:ext cx="7791584" cy="17481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-1161461" y="7813596"/>
            <a:ext cx="85950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400" b="1" dirty="0"/>
              <a:t>기상변화에 따른 백화점 생활인구 분석을 통해 </a:t>
            </a:r>
            <a:endParaRPr lang="en-US" altLang="ko-KR" sz="1400" b="1" dirty="0"/>
          </a:p>
          <a:p>
            <a:pPr latinLnBrk="0"/>
            <a:endParaRPr lang="en-US" altLang="ko-KR" sz="1400" b="1" dirty="0"/>
          </a:p>
          <a:p>
            <a:pPr marL="342900" indent="-342900" latinLnBrk="0">
              <a:buAutoNum type="arabicPeriod"/>
            </a:pPr>
            <a:r>
              <a:rPr lang="ko-KR" altLang="en-US" sz="1400" b="1" dirty="0"/>
              <a:t>기상에 따라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어떠한 연령과 성별의 인구가 백화점에 위치하는지 알 수 있다</a:t>
            </a:r>
            <a:r>
              <a:rPr lang="en-US" altLang="ko-KR" sz="1400" b="1" dirty="0"/>
              <a:t>.</a:t>
            </a:r>
          </a:p>
          <a:p>
            <a:pPr marL="342900" indent="-342900" latinLnBrk="0">
              <a:buAutoNum type="arabicPeriod"/>
            </a:pPr>
            <a:endParaRPr lang="en-US" altLang="ko-KR" sz="1400" b="1" dirty="0"/>
          </a:p>
          <a:p>
            <a:pPr marL="342900" indent="-342900" latinLnBrk="0">
              <a:buAutoNum type="arabicPeriod"/>
            </a:pPr>
            <a:r>
              <a:rPr lang="ko-KR" altLang="en-US" sz="1400" b="1" dirty="0"/>
              <a:t>파생적으로</a:t>
            </a:r>
            <a:r>
              <a:rPr lang="en-US" altLang="ko-KR" sz="1400" b="1" dirty="0"/>
              <a:t>,  </a:t>
            </a:r>
            <a:r>
              <a:rPr lang="ko-KR" altLang="en-US" sz="1400" b="1" dirty="0"/>
              <a:t>기상에 따라 백화점이 주변상권 인구를 얼마나 흡수하는지 파악할 수 있다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     </a:t>
            </a:r>
            <a:endParaRPr lang="en-US" altLang="ko-KR" sz="1400" b="1" dirty="0"/>
          </a:p>
        </p:txBody>
      </p:sp>
      <p:sp>
        <p:nvSpPr>
          <p:cNvPr id="18" name="직사각형 17"/>
          <p:cNvSpPr/>
          <p:nvPr/>
        </p:nvSpPr>
        <p:spPr>
          <a:xfrm>
            <a:off x="524832" y="1784704"/>
            <a:ext cx="8151624" cy="4524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06503" y="1888788"/>
            <a:ext cx="7753930" cy="184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ko-KR" altLang="en-US" sz="2000" b="1" dirty="0"/>
              <a:t>통계청에서 제공하는 </a:t>
            </a:r>
            <a:r>
              <a:rPr lang="en-US" altLang="ko-KR" sz="2000" b="1" dirty="0"/>
              <a:t>2016</a:t>
            </a:r>
            <a:r>
              <a:rPr lang="ko-KR" altLang="en-US" sz="2000" b="1" dirty="0"/>
              <a:t> 집계 구역 </a:t>
            </a:r>
            <a:r>
              <a:rPr lang="ko-KR" altLang="en-US" sz="2000" b="1" dirty="0" err="1"/>
              <a:t>데이터셋</a:t>
            </a:r>
            <a:endParaRPr lang="en-US" altLang="ko-KR" sz="2000" b="1" dirty="0"/>
          </a:p>
          <a:p>
            <a:pPr latinLnBrk="0">
              <a:lnSpc>
                <a:spcPct val="200000"/>
              </a:lnSpc>
            </a:pPr>
            <a:endParaRPr lang="en-US" altLang="ko-KR" sz="2000" b="1" dirty="0"/>
          </a:p>
          <a:p>
            <a:pPr algn="ctr" latinLnBrk="0">
              <a:lnSpc>
                <a:spcPct val="200000"/>
              </a:lnSpc>
            </a:pPr>
            <a:r>
              <a:rPr lang="ko-KR" altLang="en-US" sz="2000" b="1" dirty="0"/>
              <a:t>구</a:t>
            </a:r>
            <a:r>
              <a:rPr lang="en-US" altLang="ko-KR" sz="2000" b="1" dirty="0"/>
              <a:t>: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25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-&gt;</a:t>
            </a:r>
            <a:r>
              <a:rPr lang="ko-KR" altLang="en-US" sz="2000" b="1" dirty="0"/>
              <a:t> 동</a:t>
            </a:r>
            <a:r>
              <a:rPr lang="en-US" altLang="ko-KR" sz="2000" b="1" dirty="0"/>
              <a:t>: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424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-&gt;</a:t>
            </a:r>
            <a:r>
              <a:rPr lang="ko-KR" altLang="en-US" sz="2000" b="1" dirty="0"/>
              <a:t> 집계 구역</a:t>
            </a:r>
            <a:r>
              <a:rPr lang="en-US" altLang="ko-KR" sz="2000" b="1" dirty="0"/>
              <a:t>: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19,153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B8BEF9-21D5-DE4B-948D-3377F3624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60" y="1776030"/>
            <a:ext cx="8147496" cy="4522114"/>
          </a:xfrm>
          <a:prstGeom prst="rect">
            <a:avLst/>
          </a:prstGeom>
        </p:spPr>
      </p:pic>
      <p:sp>
        <p:nvSpPr>
          <p:cNvPr id="17" name="직사각형 3">
            <a:extLst>
              <a:ext uri="{FF2B5EF4-FFF2-40B4-BE49-F238E27FC236}">
                <a16:creationId xmlns:a16="http://schemas.microsoft.com/office/drawing/2014/main" id="{790E71E2-1727-0D47-B58A-A45B838274B6}"/>
              </a:ext>
            </a:extLst>
          </p:cNvPr>
          <p:cNvSpPr/>
          <p:nvPr/>
        </p:nvSpPr>
        <p:spPr>
          <a:xfrm>
            <a:off x="524832" y="179348"/>
            <a:ext cx="17429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pc="-150" dirty="0">
                <a:solidFill>
                  <a:schemeClr val="bg1"/>
                </a:solidFill>
              </a:rPr>
              <a:t>02.    MOETHOD</a:t>
            </a:r>
            <a:endParaRPr lang="ko-KR" altLang="en-US" sz="16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013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1551</TotalTime>
  <Words>1596</Words>
  <Application>Microsoft Macintosh PowerPoint</Application>
  <PresentationFormat>On-screen Show (4:3)</PresentationFormat>
  <Paragraphs>377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HY헤드라인M</vt:lpstr>
      <vt:lpstr>맑은 고딕</vt:lpstr>
      <vt:lpstr>Arial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이종현</cp:lastModifiedBy>
  <cp:revision>62</cp:revision>
  <dcterms:created xsi:type="dcterms:W3CDTF">2016-11-03T20:47:04Z</dcterms:created>
  <dcterms:modified xsi:type="dcterms:W3CDTF">2019-12-20T04:45:01Z</dcterms:modified>
</cp:coreProperties>
</file>